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47"/>
  </p:notesMasterIdLst>
  <p:sldIdLst>
    <p:sldId id="256" r:id="rId2"/>
    <p:sldId id="257" r:id="rId3"/>
    <p:sldId id="259" r:id="rId4"/>
    <p:sldId id="258" r:id="rId5"/>
    <p:sldId id="295" r:id="rId6"/>
    <p:sldId id="296" r:id="rId7"/>
    <p:sldId id="297" r:id="rId8"/>
    <p:sldId id="298" r:id="rId9"/>
    <p:sldId id="300"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03" r:id="rId34"/>
    <p:sldId id="301" r:id="rId35"/>
    <p:sldId id="302" r:id="rId36"/>
    <p:sldId id="327" r:id="rId37"/>
    <p:sldId id="328" r:id="rId38"/>
    <p:sldId id="329" r:id="rId39"/>
    <p:sldId id="330" r:id="rId40"/>
    <p:sldId id="331" r:id="rId41"/>
    <p:sldId id="332" r:id="rId42"/>
    <p:sldId id="333" r:id="rId43"/>
    <p:sldId id="334" r:id="rId44"/>
    <p:sldId id="336" r:id="rId45"/>
    <p:sldId id="294" r:id="rId46"/>
  </p:sldIdLst>
  <p:sldSz cx="9144000" cy="5143500" type="screen16x9"/>
  <p:notesSz cx="6858000" cy="9144000"/>
  <p:embeddedFontLst>
    <p:embeddedFont>
      <p:font typeface="Arvo" panose="020B060402020202020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Roboto" panose="02000000000000000000" pitchFamily="2" charset="0"/>
      <p:regular r:id="rId56"/>
      <p:bold r:id="rId57"/>
      <p:italic r:id="rId58"/>
      <p:boldItalic r:id="rId59"/>
    </p:embeddedFont>
    <p:embeddedFont>
      <p:font typeface="Roboto Condensed" panose="02000000000000000000" pitchFamily="2" charset="0"/>
      <p:regular r:id="rId60"/>
      <p:bold r:id="rId61"/>
      <p:italic r:id="rId62"/>
      <p:boldItalic r:id="rId63"/>
    </p:embeddedFont>
    <p:embeddedFont>
      <p:font typeface="Roboto Condensed Light" panose="02000000000000000000" pitchFamily="2" charset="0"/>
      <p:regular r:id="rId64"/>
      <p:bold r:id="rId65"/>
      <p:italic r:id="rId66"/>
      <p:boldItalic r:id="rId67"/>
    </p:embeddedFont>
    <p:embeddedFont>
      <p:font typeface="Segoe UI Black" panose="020B0A02040204020203" pitchFamily="34" charset="0"/>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9" d="100"/>
          <a:sy n="89"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929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1824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132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96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3115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8858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0520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1899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7646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491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4856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727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269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2390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5397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0581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80518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9749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078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2155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3488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9672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0099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159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475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8549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1194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0681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3303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212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7353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6177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94042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657edcabb3_95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4" name="Google Shape;1764;g657edcabb3_95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454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2076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7928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304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722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Google Shape;72;p13">
            <a:extLst>
              <a:ext uri="{FF2B5EF4-FFF2-40B4-BE49-F238E27FC236}">
                <a16:creationId xmlns:a16="http://schemas.microsoft.com/office/drawing/2014/main" id="{B2511B94-4447-41CC-B771-FD67260EBDCD}"/>
              </a:ext>
            </a:extLst>
          </p:cNvPr>
          <p:cNvSpPr txBox="1">
            <a:spLocks noGrp="1"/>
          </p:cNvSpPr>
          <p:nvPr>
            <p:ph type="ctrTitle"/>
          </p:nvPr>
        </p:nvSpPr>
        <p:spPr>
          <a:xfrm>
            <a:off x="678180" y="1090612"/>
            <a:ext cx="5897880" cy="296227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cs-CZ" b="0" dirty="0">
                <a:ln w="0"/>
                <a:effectLst>
                  <a:outerShdw blurRad="38100" dist="25400" dir="5400000" algn="ctr" rotWithShape="0">
                    <a:srgbClr val="6E747A">
                      <a:alpha val="43000"/>
                    </a:srgbClr>
                  </a:outerShdw>
                </a:effectLst>
              </a:rPr>
              <a:t>Cena</a:t>
            </a:r>
            <a:r>
              <a:rPr lang="cs-CZ" dirty="0"/>
              <a:t>                      2021</a:t>
            </a:r>
            <a:endParaRPr dirty="0"/>
          </a:p>
        </p:txBody>
      </p:sp>
      <p:pic>
        <p:nvPicPr>
          <p:cNvPr id="4" name="Obrázek 3">
            <a:extLst>
              <a:ext uri="{FF2B5EF4-FFF2-40B4-BE49-F238E27FC236}">
                <a16:creationId xmlns:a16="http://schemas.microsoft.com/office/drawing/2014/main" id="{7A628DDA-AE92-47D0-8C6B-F4AA6E970534}"/>
              </a:ext>
            </a:extLst>
          </p:cNvPr>
          <p:cNvPicPr>
            <a:picLocks noChangeAspect="1"/>
          </p:cNvPicPr>
          <p:nvPr/>
        </p:nvPicPr>
        <p:blipFill>
          <a:blip r:embed="rId3">
            <a:clrChange>
              <a:clrFrom>
                <a:srgbClr val="2389DD"/>
              </a:clrFrom>
              <a:clrTo>
                <a:srgbClr val="2389DD">
                  <a:alpha val="0"/>
                </a:srgbClr>
              </a:clrTo>
            </a:clrChange>
          </a:blip>
          <a:stretch>
            <a:fillRect/>
          </a:stretch>
        </p:blipFill>
        <p:spPr>
          <a:xfrm>
            <a:off x="2085380" y="1710060"/>
            <a:ext cx="2765918" cy="17233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ctrTitle" idx="4294967295"/>
          </p:nvPr>
        </p:nvSpPr>
        <p:spPr>
          <a:xfrm>
            <a:off x="242760" y="798077"/>
            <a:ext cx="5178903" cy="3061598"/>
          </a:xfrm>
          <a:prstGeom prst="rect">
            <a:avLst/>
          </a:prstGeom>
        </p:spPr>
        <p:txBody>
          <a:bodyPr spcFirstLastPara="1" wrap="square" lIns="91425" tIns="91425" rIns="91425" bIns="91425" anchor="ctr" anchorCtr="0">
            <a:noAutofit/>
          </a:bodyPr>
          <a:lstStyle/>
          <a:p>
            <a:br>
              <a:rPr lang="cs-CZ" sz="2800" dirty="0">
                <a:solidFill>
                  <a:schemeClr val="accent5"/>
                </a:solidFill>
              </a:rPr>
            </a:br>
            <a:br>
              <a:rPr lang="cs-CZ" sz="2800" dirty="0">
                <a:solidFill>
                  <a:schemeClr val="accent5"/>
                </a:solidFill>
              </a:rPr>
            </a:br>
            <a:br>
              <a:rPr lang="cs-CZ" sz="2800" dirty="0">
                <a:solidFill>
                  <a:schemeClr val="accent5"/>
                </a:solidFill>
              </a:rPr>
            </a:br>
            <a:br>
              <a:rPr lang="cs-CZ" sz="2800" dirty="0">
                <a:solidFill>
                  <a:schemeClr val="accent5"/>
                </a:solidFill>
              </a:rPr>
            </a:br>
            <a:r>
              <a:rPr lang="cs-CZ" sz="2800" dirty="0">
                <a:solidFill>
                  <a:schemeClr val="accent5"/>
                </a:solidFill>
              </a:rPr>
              <a:t>Mgr. Ivanu </a:t>
            </a:r>
            <a:r>
              <a:rPr lang="cs-CZ" sz="2800" dirty="0" err="1">
                <a:solidFill>
                  <a:schemeClr val="accent5"/>
                </a:solidFill>
              </a:rPr>
              <a:t>Krsovou</a:t>
            </a:r>
            <a:br>
              <a:rPr lang="cs-CZ" sz="2800" dirty="0">
                <a:solidFill>
                  <a:schemeClr val="accent5"/>
                </a:solidFill>
              </a:rPr>
            </a:br>
            <a:br>
              <a:rPr lang="cs-CZ" sz="2800" dirty="0">
                <a:solidFill>
                  <a:schemeClr val="accent5"/>
                </a:solidFill>
              </a:rPr>
            </a:br>
            <a:r>
              <a:rPr lang="cs-CZ" dirty="0">
                <a:solidFill>
                  <a:schemeClr val="accent5"/>
                </a:solidFill>
              </a:rPr>
              <a:t>za činnost ve vzdělávacím a výcvikovém </a:t>
            </a:r>
            <a:br>
              <a:rPr lang="cs-CZ" dirty="0">
                <a:solidFill>
                  <a:schemeClr val="accent5"/>
                </a:solidFill>
              </a:rPr>
            </a:br>
            <a:r>
              <a:rPr lang="cs-CZ" dirty="0">
                <a:solidFill>
                  <a:schemeClr val="accent5"/>
                </a:solidFill>
              </a:rPr>
              <a:t>středisku ZZS Plzeňského kraje. </a:t>
            </a:r>
            <a:br>
              <a:rPr lang="cs-CZ" dirty="0">
                <a:solidFill>
                  <a:schemeClr val="accent5"/>
                </a:solidFill>
              </a:rPr>
            </a:br>
            <a:r>
              <a:rPr lang="cs-CZ" dirty="0">
                <a:solidFill>
                  <a:schemeClr val="accent5"/>
                </a:solidFill>
              </a:rPr>
              <a:t> </a:t>
            </a:r>
            <a:r>
              <a:rPr lang="cs-CZ"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2800" dirty="0">
                <a:solidFill>
                  <a:schemeClr val="accent5"/>
                </a:solidFill>
              </a:rPr>
            </a:br>
            <a:br>
              <a:rPr lang="cs-CZ" sz="2800" dirty="0">
                <a:solidFill>
                  <a:schemeClr val="accent5"/>
                </a:solidFill>
              </a:rPr>
            </a:br>
            <a:endParaRPr lang="cs-CZ" sz="2800" dirty="0">
              <a:solidFill>
                <a:schemeClr val="accent5"/>
              </a:solidFill>
            </a:endParaRPr>
          </a:p>
        </p:txBody>
      </p:sp>
      <p:pic>
        <p:nvPicPr>
          <p:cNvPr id="5" name="Obrázek 4" descr="Obsah obrázku interiér, osoba, zeď, patro&#10;&#10;Popis byl vytvořen automaticky">
            <a:extLst>
              <a:ext uri="{FF2B5EF4-FFF2-40B4-BE49-F238E27FC236}">
                <a16:creationId xmlns:a16="http://schemas.microsoft.com/office/drawing/2014/main" id="{57B96492-7DC0-4CE9-806D-3B2EF746277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6649"/>
            <a:ext cx="4135326" cy="4108774"/>
          </a:xfrm>
          <a:prstGeom prst="rect">
            <a:avLst/>
          </a:prstGeom>
          <a:noFill/>
          <a:ln>
            <a:noFill/>
          </a:ln>
        </p:spPr>
      </p:pic>
    </p:spTree>
    <p:extLst>
      <p:ext uri="{BB962C8B-B14F-4D97-AF65-F5344CB8AC3E}">
        <p14:creationId xmlns:p14="http://schemas.microsoft.com/office/powerpoint/2010/main" val="1411010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09673" y="546807"/>
            <a:ext cx="6347177" cy="4151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sz="2400" dirty="0"/>
              <a:t>Mgr. Ivana </a:t>
            </a:r>
            <a:r>
              <a:rPr lang="cs-CZ" sz="2400" dirty="0" err="1"/>
              <a:t>Krsová</a:t>
            </a:r>
            <a:endParaRPr sz="2400" dirty="0"/>
          </a:p>
        </p:txBody>
      </p:sp>
      <p:sp>
        <p:nvSpPr>
          <p:cNvPr id="3" name="Zástupný text 2">
            <a:extLst>
              <a:ext uri="{FF2B5EF4-FFF2-40B4-BE49-F238E27FC236}">
                <a16:creationId xmlns:a16="http://schemas.microsoft.com/office/drawing/2014/main" id="{A2EB92D2-23C2-4A59-8FEC-B8FE6445CECF}"/>
              </a:ext>
            </a:extLst>
          </p:cNvPr>
          <p:cNvSpPr>
            <a:spLocks noGrp="1"/>
          </p:cNvSpPr>
          <p:nvPr>
            <p:ph type="body" idx="1"/>
          </p:nvPr>
        </p:nvSpPr>
        <p:spPr>
          <a:xfrm>
            <a:off x="0" y="1359962"/>
            <a:ext cx="8968740" cy="4037426"/>
          </a:xfrm>
        </p:spPr>
        <p:txBody>
          <a:bodyPr/>
          <a:lstStyle/>
          <a:p>
            <a:pPr marL="101600" indent="0" algn="just">
              <a:lnSpc>
                <a:spcPct val="106000"/>
              </a:lnSpc>
              <a:spcAft>
                <a:spcPts val="800"/>
              </a:spcAft>
              <a:buNone/>
              <a:tabLst>
                <a:tab pos="1170305" algn="l"/>
              </a:tabLst>
            </a:pPr>
            <a:r>
              <a:rPr lang="cs-CZ" sz="1800" dirty="0">
                <a:solidFill>
                  <a:schemeClr val="tx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cs-CZ" sz="1800" dirty="0">
                <a:effectLst/>
                <a:latin typeface="Roboto Condensed" panose="02000000000000000000" pitchFamily="2" charset="0"/>
                <a:ea typeface="Roboto Condensed" panose="02000000000000000000" pitchFamily="2" charset="0"/>
                <a:cs typeface="Times New Roman" panose="02020603050405020304" pitchFamily="18" charset="0"/>
              </a:rPr>
              <a:t>Mgr. Ivana </a:t>
            </a:r>
            <a:r>
              <a:rPr lang="cs-CZ" sz="1800" dirty="0" err="1">
                <a:effectLst/>
                <a:latin typeface="Roboto Condensed" panose="02000000000000000000" pitchFamily="2" charset="0"/>
                <a:ea typeface="Roboto Condensed" panose="02000000000000000000" pitchFamily="2" charset="0"/>
                <a:cs typeface="Times New Roman" panose="02020603050405020304" pitchFamily="18" charset="0"/>
              </a:rPr>
              <a:t>Krsová</a:t>
            </a:r>
            <a:r>
              <a:rPr lang="cs-CZ" sz="1800" dirty="0">
                <a:effectLst/>
                <a:latin typeface="Roboto Condensed" panose="02000000000000000000" pitchFamily="2" charset="0"/>
                <a:ea typeface="Roboto Condensed" panose="02000000000000000000" pitchFamily="2" charset="0"/>
                <a:cs typeface="Times New Roman" panose="02020603050405020304" pitchFamily="18" charset="0"/>
              </a:rPr>
              <a:t> je zaměstnána u Zdravotnické záchranné služby Plzeňského kraje od 1. 7. 1996. Začínala jako výjezdová sestra, podílela se i na zajišťování LPS a přes činnost lektora Vzdělávacího a výcvikového střediska se do jeho čela postavila dne 1. 7. 2015. Na pozici vedoucí VVS působí dodnes, podařilo se jí sestavit velmi kvalitní tým lektorů a pod jejím vedením se VVS stalo špičkovým pracovištěm a místem, kde i povinné vzdělávání dokáže naše záchranáře zaujmout a pobavit.</a:t>
            </a:r>
          </a:p>
          <a:p>
            <a:pPr marL="101600" indent="0" algn="just">
              <a:lnSpc>
                <a:spcPct val="106000"/>
              </a:lnSpc>
              <a:spcAft>
                <a:spcPts val="800"/>
              </a:spcAft>
              <a:buNone/>
              <a:tabLst>
                <a:tab pos="1170305" algn="l"/>
              </a:tabLst>
            </a:pPr>
            <a:r>
              <a:rPr lang="cs-CZ" sz="1800" dirty="0">
                <a:effectLst/>
                <a:latin typeface="Roboto Condensed" panose="02000000000000000000" pitchFamily="2" charset="0"/>
                <a:ea typeface="Roboto Condensed" panose="02000000000000000000" pitchFamily="2" charset="0"/>
                <a:cs typeface="Times New Roman" panose="02020603050405020304" pitchFamily="18" charset="0"/>
              </a:rPr>
              <a:t>   Ve volném čase by určitě byla nejšťastnější uprostřed kopců a hor daleko od civilizace a obklopena svými nejbližšími.</a:t>
            </a:r>
          </a:p>
          <a:p>
            <a:pPr marL="101600" indent="0" algn="jus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0" algn="just">
              <a:spcBef>
                <a:spcPts val="120"/>
              </a:spcBef>
              <a:spcAft>
                <a:spcPts val="120"/>
              </a:spcAft>
              <a:buNone/>
            </a:pPr>
            <a:endParaRPr lang="cs-CZ" sz="1600" dirty="0"/>
          </a:p>
        </p:txBody>
      </p:sp>
    </p:spTree>
    <p:extLst>
      <p:ext uri="{BB962C8B-B14F-4D97-AF65-F5344CB8AC3E}">
        <p14:creationId xmlns:p14="http://schemas.microsoft.com/office/powerpoint/2010/main" val="27705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Google Shape;224;p14"/>
          <p:cNvSpPr txBox="1"/>
          <p:nvPr/>
        </p:nvSpPr>
        <p:spPr>
          <a:xfrm>
            <a:off x="536353" y="383251"/>
            <a:ext cx="1575668" cy="204728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
        <p:nvSpPr>
          <p:cNvPr id="11" name="Nadpis 4">
            <a:extLst>
              <a:ext uri="{FF2B5EF4-FFF2-40B4-BE49-F238E27FC236}">
                <a16:creationId xmlns:a16="http://schemas.microsoft.com/office/drawing/2014/main" id="{FC6E5E07-3440-41DA-945E-BFE3D4D09329}"/>
              </a:ext>
            </a:extLst>
          </p:cNvPr>
          <p:cNvSpPr>
            <a:spLocks noGrp="1"/>
          </p:cNvSpPr>
          <p:nvPr>
            <p:ph type="subTitle" idx="1"/>
          </p:nvPr>
        </p:nvSpPr>
        <p:spPr>
          <a:xfrm>
            <a:off x="395976" y="1190877"/>
            <a:ext cx="5656867" cy="2047285"/>
          </a:xfrm>
        </p:spPr>
        <p:txBody>
          <a:bodyPr/>
          <a:lstStyle/>
          <a:p>
            <a:pPr algn="ctr">
              <a:spcBef>
                <a:spcPct val="0"/>
              </a:spcBef>
              <a:buNone/>
              <a:defRPr/>
            </a:pPr>
            <a:endPar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ZDRAVOTNICKÁ ZÁCHRANNÁ SLUŽBA </a:t>
            </a:r>
          </a:p>
          <a:p>
            <a:pPr algn="ctr">
              <a:spcBef>
                <a:spcPct val="0"/>
              </a:spcBef>
              <a:buNone/>
              <a:defRPr/>
            </a:pPr>
            <a:endPar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KRÁLOVÉHRADECKÉHO KRAJE</a:t>
            </a:r>
            <a:b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br>
              <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endParaRPr lang="cs-CZ" dirty="0"/>
          </a:p>
        </p:txBody>
      </p:sp>
      <p:sp>
        <p:nvSpPr>
          <p:cNvPr id="13" name="TextovéPole 12">
            <a:extLst>
              <a:ext uri="{FF2B5EF4-FFF2-40B4-BE49-F238E27FC236}">
                <a16:creationId xmlns:a16="http://schemas.microsoft.com/office/drawing/2014/main" id="{E1BD9F0B-A1D8-4326-B57B-3B5787CC77D4}"/>
              </a:ext>
            </a:extLst>
          </p:cNvPr>
          <p:cNvSpPr txBox="1"/>
          <p:nvPr/>
        </p:nvSpPr>
        <p:spPr>
          <a:xfrm>
            <a:off x="1025665" y="3552426"/>
            <a:ext cx="4576046"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za rok 2021</a:t>
            </a:r>
            <a:endParaRPr lang="en-US" altLang="cs-CZ" sz="2400" b="1" dirty="0">
              <a:ln/>
              <a:solidFill>
                <a:schemeClr val="accent4"/>
              </a:solidFill>
              <a:latin typeface="Segoe UI Black" panose="020B0A02040204020203" pitchFamily="34" charset="0"/>
              <a:ea typeface="Segoe UI Black" panose="020B0A02040204020203" pitchFamily="34" charset="0"/>
            </a:endParaRPr>
          </a:p>
        </p:txBody>
      </p:sp>
      <p:pic>
        <p:nvPicPr>
          <p:cNvPr id="7" name="Obrázek 3">
            <a:extLst>
              <a:ext uri="{FF2B5EF4-FFF2-40B4-BE49-F238E27FC236}">
                <a16:creationId xmlns:a16="http://schemas.microsoft.com/office/drawing/2014/main" id="{26A705CB-5A58-4BFB-B4F9-9D4E465D08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954" y="254773"/>
            <a:ext cx="1778067"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17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ctrTitle" idx="4294967295"/>
          </p:nvPr>
        </p:nvSpPr>
        <p:spPr>
          <a:xfrm>
            <a:off x="242760" y="798077"/>
            <a:ext cx="4709566" cy="3061598"/>
          </a:xfrm>
          <a:prstGeom prst="rect">
            <a:avLst/>
          </a:prstGeom>
        </p:spPr>
        <p:txBody>
          <a:bodyPr spcFirstLastPara="1" wrap="square" lIns="91425" tIns="91425" rIns="91425" bIns="91425" anchor="ctr" anchorCtr="0">
            <a:noAutofit/>
          </a:bodyPr>
          <a:lstStyle/>
          <a:p>
            <a:br>
              <a:rPr lang="cs-CZ" sz="2800" dirty="0">
                <a:solidFill>
                  <a:schemeClr val="accent5"/>
                </a:solidFill>
              </a:rPr>
            </a:br>
            <a:br>
              <a:rPr lang="cs-CZ" sz="2800" dirty="0">
                <a:solidFill>
                  <a:schemeClr val="accent5"/>
                </a:solidFill>
              </a:rPr>
            </a:br>
            <a:br>
              <a:rPr lang="cs-CZ" sz="2800" dirty="0">
                <a:solidFill>
                  <a:schemeClr val="accent5"/>
                </a:solidFill>
              </a:rPr>
            </a:br>
            <a:br>
              <a:rPr lang="cs-CZ" sz="2800" dirty="0">
                <a:solidFill>
                  <a:schemeClr val="accent5"/>
                </a:solidFill>
              </a:rPr>
            </a:br>
            <a:r>
              <a:rPr lang="cs-CZ" sz="2800" dirty="0">
                <a:solidFill>
                  <a:schemeClr val="accent5"/>
                </a:solidFill>
              </a:rPr>
              <a:t>MUDr. </a:t>
            </a:r>
            <a:r>
              <a:rPr lang="cs-CZ" sz="2800" dirty="0" err="1">
                <a:solidFill>
                  <a:schemeClr val="accent5"/>
                </a:solidFill>
              </a:rPr>
              <a:t>Abdulwasyu</a:t>
            </a:r>
            <a:r>
              <a:rPr lang="cs-CZ" sz="2800" dirty="0">
                <a:solidFill>
                  <a:schemeClr val="accent5"/>
                </a:solidFill>
              </a:rPr>
              <a:t> </a:t>
            </a:r>
            <a:r>
              <a:rPr lang="cs-CZ" sz="2800" dirty="0" err="1">
                <a:solidFill>
                  <a:schemeClr val="accent5"/>
                </a:solidFill>
              </a:rPr>
              <a:t>AlMawiriho</a:t>
            </a:r>
            <a:br>
              <a:rPr lang="cs-CZ" sz="1800" dirty="0">
                <a:effectLst/>
                <a:latin typeface="Times New Roman" panose="02020603050405020304" pitchFamily="18" charset="0"/>
                <a:ea typeface="Times New Roman" panose="02020603050405020304" pitchFamily="18" charset="0"/>
              </a:rPr>
            </a:br>
            <a:br>
              <a:rPr lang="cs-CZ" sz="2800" dirty="0">
                <a:solidFill>
                  <a:schemeClr val="accent5"/>
                </a:solidFill>
              </a:rPr>
            </a:br>
            <a:r>
              <a:rPr lang="cs-CZ" dirty="0">
                <a:solidFill>
                  <a:schemeClr val="accent5"/>
                </a:solidFill>
              </a:rPr>
              <a:t>za dlouholetou vynikající práci. </a:t>
            </a:r>
            <a:br>
              <a:rPr lang="cs-CZ" dirty="0">
                <a:solidFill>
                  <a:schemeClr val="accent5"/>
                </a:solidFill>
              </a:rPr>
            </a:br>
            <a:r>
              <a:rPr lang="cs-CZ" dirty="0">
                <a:solidFill>
                  <a:schemeClr val="accent5"/>
                </a:solidFill>
              </a:rPr>
              <a:t> </a:t>
            </a:r>
            <a:r>
              <a:rPr lang="cs-CZ"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2800" dirty="0">
                <a:solidFill>
                  <a:schemeClr val="accent5"/>
                </a:solidFill>
              </a:rPr>
            </a:br>
            <a:br>
              <a:rPr lang="cs-CZ" sz="2800" dirty="0">
                <a:solidFill>
                  <a:schemeClr val="accent5"/>
                </a:solidFill>
              </a:rPr>
            </a:br>
            <a:endParaRPr lang="cs-CZ" sz="2800" dirty="0">
              <a:solidFill>
                <a:schemeClr val="accent5"/>
              </a:solidFill>
            </a:endParaRPr>
          </a:p>
        </p:txBody>
      </p:sp>
      <p:pic>
        <p:nvPicPr>
          <p:cNvPr id="4" name="Obrázek 3" descr="Obsah obrázku muž, osoba, zeď, oblek&#10;&#10;Popis byl vytvořen automaticky">
            <a:extLst>
              <a:ext uri="{FF2B5EF4-FFF2-40B4-BE49-F238E27FC236}">
                <a16:creationId xmlns:a16="http://schemas.microsoft.com/office/drawing/2014/main" id="{D10B39E9-9B71-4539-A558-701CB477EE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66752" y="347451"/>
            <a:ext cx="3276136" cy="3997972"/>
          </a:xfrm>
          <a:prstGeom prst="rect">
            <a:avLst/>
          </a:prstGeom>
          <a:noFill/>
          <a:ln>
            <a:noFill/>
          </a:ln>
        </p:spPr>
      </p:pic>
    </p:spTree>
    <p:extLst>
      <p:ext uri="{BB962C8B-B14F-4D97-AF65-F5344CB8AC3E}">
        <p14:creationId xmlns:p14="http://schemas.microsoft.com/office/powerpoint/2010/main" val="38116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09673" y="546807"/>
            <a:ext cx="6347177" cy="4151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sz="2400" b="1" dirty="0">
                <a:effectLst/>
                <a:latin typeface="Calibri" panose="020F0502020204030204" pitchFamily="34" charset="0"/>
                <a:ea typeface="Calibri" panose="020F0502020204030204" pitchFamily="34" charset="0"/>
              </a:rPr>
              <a:t>MUDr. </a:t>
            </a:r>
            <a:r>
              <a:rPr lang="cs-CZ" sz="2400" b="1" dirty="0" err="1">
                <a:effectLst/>
                <a:latin typeface="Calibri" panose="020F0502020204030204" pitchFamily="34" charset="0"/>
                <a:ea typeface="Calibri" panose="020F0502020204030204" pitchFamily="34" charset="0"/>
              </a:rPr>
              <a:t>Abdulwasya</a:t>
            </a:r>
            <a:r>
              <a:rPr lang="cs-CZ" sz="2400" b="1" dirty="0">
                <a:effectLst/>
                <a:latin typeface="Calibri" panose="020F0502020204030204" pitchFamily="34" charset="0"/>
                <a:ea typeface="Calibri" panose="020F0502020204030204" pitchFamily="34" charset="0"/>
              </a:rPr>
              <a:t>  </a:t>
            </a:r>
            <a:r>
              <a:rPr lang="cs-CZ" sz="2400" b="1" dirty="0" err="1">
                <a:effectLst/>
                <a:latin typeface="Calibri" panose="020F0502020204030204" pitchFamily="34" charset="0"/>
                <a:ea typeface="Calibri" panose="020F0502020204030204" pitchFamily="34" charset="0"/>
              </a:rPr>
              <a:t>AlMawiri</a:t>
            </a:r>
            <a:r>
              <a:rPr lang="cs-CZ" sz="2400" dirty="0">
                <a:effectLst/>
                <a:latin typeface="Calibri" panose="020F0502020204030204" pitchFamily="34" charset="0"/>
                <a:ea typeface="Calibri" panose="020F0502020204030204" pitchFamily="34" charset="0"/>
              </a:rPr>
              <a:t> </a:t>
            </a:r>
            <a:r>
              <a:rPr lang="cs-CZ" sz="2400" dirty="0"/>
              <a:t> </a:t>
            </a:r>
            <a:endParaRPr sz="2400" dirty="0"/>
          </a:p>
        </p:txBody>
      </p:sp>
      <p:sp>
        <p:nvSpPr>
          <p:cNvPr id="3" name="Zástupný text 2">
            <a:extLst>
              <a:ext uri="{FF2B5EF4-FFF2-40B4-BE49-F238E27FC236}">
                <a16:creationId xmlns:a16="http://schemas.microsoft.com/office/drawing/2014/main" id="{A2EB92D2-23C2-4A59-8FEC-B8FE6445CECF}"/>
              </a:ext>
            </a:extLst>
          </p:cNvPr>
          <p:cNvSpPr>
            <a:spLocks noGrp="1"/>
          </p:cNvSpPr>
          <p:nvPr>
            <p:ph type="body" idx="1"/>
          </p:nvPr>
        </p:nvSpPr>
        <p:spPr>
          <a:xfrm>
            <a:off x="0" y="1359962"/>
            <a:ext cx="8968740" cy="4037426"/>
          </a:xfrm>
        </p:spPr>
        <p:txBody>
          <a:bodyPr/>
          <a:lstStyle/>
          <a:p>
            <a:pPr marL="101600" indent="0" algn="just">
              <a:lnSpc>
                <a:spcPct val="106000"/>
              </a:lnSpc>
              <a:spcAft>
                <a:spcPts val="800"/>
              </a:spcAft>
              <a:buNone/>
              <a:tabLst>
                <a:tab pos="1170305" algn="l"/>
              </a:tabLst>
            </a:pPr>
            <a:r>
              <a:rPr lang="cs-CZ"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cs-CZ" b="1" dirty="0">
                <a:solidFill>
                  <a:schemeClr val="accent1">
                    <a:lumMod val="75000"/>
                  </a:schemeClr>
                </a:solidFill>
                <a:effectLst/>
                <a:latin typeface="Roboto Condensed" panose="02000000000000000000" pitchFamily="2" charset="0"/>
                <a:ea typeface="Roboto Condensed" panose="02000000000000000000" pitchFamily="2" charset="0"/>
              </a:rPr>
              <a:t>MUDr. </a:t>
            </a:r>
            <a:r>
              <a:rPr lang="cs-CZ" b="1" dirty="0" err="1">
                <a:solidFill>
                  <a:schemeClr val="accent1">
                    <a:lumMod val="75000"/>
                  </a:schemeClr>
                </a:solidFill>
                <a:effectLst/>
                <a:latin typeface="Roboto Condensed" panose="02000000000000000000" pitchFamily="2" charset="0"/>
                <a:ea typeface="Roboto Condensed" panose="02000000000000000000" pitchFamily="2" charset="0"/>
              </a:rPr>
              <a:t>Abdulwasya</a:t>
            </a:r>
            <a:r>
              <a:rPr lang="cs-CZ" b="1" dirty="0">
                <a:solidFill>
                  <a:schemeClr val="accent1">
                    <a:lumMod val="75000"/>
                  </a:schemeClr>
                </a:solidFill>
                <a:effectLst/>
                <a:latin typeface="Roboto Condensed" panose="02000000000000000000" pitchFamily="2" charset="0"/>
                <a:ea typeface="Roboto Condensed" panose="02000000000000000000" pitchFamily="2" charset="0"/>
              </a:rPr>
              <a:t>  </a:t>
            </a:r>
            <a:r>
              <a:rPr lang="cs-CZ" b="1" dirty="0" err="1">
                <a:solidFill>
                  <a:schemeClr val="accent1">
                    <a:lumMod val="75000"/>
                  </a:schemeClr>
                </a:solidFill>
                <a:effectLst/>
                <a:latin typeface="Roboto Condensed" panose="02000000000000000000" pitchFamily="2" charset="0"/>
                <a:ea typeface="Roboto Condensed" panose="02000000000000000000" pitchFamily="2" charset="0"/>
              </a:rPr>
              <a:t>AlMawiri</a:t>
            </a:r>
            <a:r>
              <a:rPr lang="cs-CZ" dirty="0">
                <a:solidFill>
                  <a:schemeClr val="accent1">
                    <a:lumMod val="75000"/>
                  </a:schemeClr>
                </a:solidFill>
                <a:effectLst/>
                <a:latin typeface="Roboto Condensed" panose="02000000000000000000" pitchFamily="2" charset="0"/>
                <a:ea typeface="Roboto Condensed" panose="02000000000000000000" pitchFamily="2" charset="0"/>
              </a:rPr>
              <a:t> u ZZS KHK začínal před osmnácti lety. Postupně se začal stále častěji podílet na službách RLP a RV. Od roku 2007 pracuje také jako člen letecké záchranné služby Hradec Králové. </a:t>
            </a:r>
          </a:p>
          <a:p>
            <a:pPr marL="101600" indent="0" algn="just">
              <a:lnSpc>
                <a:spcPct val="106000"/>
              </a:lnSpc>
              <a:spcAft>
                <a:spcPts val="800"/>
              </a:spcAft>
              <a:buNone/>
              <a:tabLst>
                <a:tab pos="1170305" algn="l"/>
              </a:tabLst>
            </a:pPr>
            <a:r>
              <a:rPr lang="cs-CZ" dirty="0">
                <a:solidFill>
                  <a:schemeClr val="accent1">
                    <a:lumMod val="75000"/>
                  </a:schemeClr>
                </a:solidFill>
                <a:latin typeface="Roboto Condensed" panose="02000000000000000000" pitchFamily="2" charset="0"/>
                <a:ea typeface="Roboto Condensed" panose="02000000000000000000" pitchFamily="2" charset="0"/>
              </a:rPr>
              <a:t>     </a:t>
            </a:r>
            <a:r>
              <a:rPr lang="cs-CZ" dirty="0">
                <a:solidFill>
                  <a:schemeClr val="accent1">
                    <a:lumMod val="75000"/>
                  </a:schemeClr>
                </a:solidFill>
                <a:effectLst/>
                <a:latin typeface="Roboto Condensed" panose="02000000000000000000" pitchFamily="2" charset="0"/>
                <a:ea typeface="Roboto Condensed" panose="02000000000000000000" pitchFamily="2" charset="0"/>
              </a:rPr>
              <a:t>V roce 2008 se stal vedoucím lékařem střediska Hradec Králové. S téměř 2200 zásahy byl v poslední době jedním  nejvytíženějších lékařů z týmu Kryštofa 6. Dlouhodobě odvádí práci na vysoké profesionální úrovni.</a:t>
            </a:r>
          </a:p>
          <a:p>
            <a:pPr marL="101600" indent="0" algn="just">
              <a:lnSpc>
                <a:spcPct val="106000"/>
              </a:lnSpc>
              <a:spcAft>
                <a:spcPts val="800"/>
              </a:spcAft>
              <a:buNone/>
              <a:tabLst>
                <a:tab pos="1170305" algn="l"/>
              </a:tabLst>
            </a:pPr>
            <a:endParaRPr lang="cs-CZ" sz="1800" dirty="0">
              <a:effectLst/>
              <a:latin typeface="Roboto Condensed" panose="02000000000000000000" pitchFamily="2" charset="0"/>
              <a:ea typeface="Roboto Condensed" panose="02000000000000000000" pitchFamily="2" charset="0"/>
              <a:cs typeface="Times New Roman" panose="02020603050405020304" pitchFamily="18" charset="0"/>
            </a:endParaRPr>
          </a:p>
          <a:p>
            <a:pPr marL="101600" indent="0" algn="just">
              <a:spcBef>
                <a:spcPts val="120"/>
              </a:spcBef>
              <a:spcAft>
                <a:spcPts val="120"/>
              </a:spcAft>
              <a:buNone/>
            </a:pPr>
            <a:endParaRPr lang="cs-CZ" sz="1600" dirty="0"/>
          </a:p>
        </p:txBody>
      </p:sp>
    </p:spTree>
    <p:extLst>
      <p:ext uri="{BB962C8B-B14F-4D97-AF65-F5344CB8AC3E}">
        <p14:creationId xmlns:p14="http://schemas.microsoft.com/office/powerpoint/2010/main" val="1308025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Google Shape;224;p14"/>
          <p:cNvSpPr txBox="1"/>
          <p:nvPr/>
        </p:nvSpPr>
        <p:spPr>
          <a:xfrm>
            <a:off x="536353" y="383251"/>
            <a:ext cx="1575668" cy="204728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
        <p:nvSpPr>
          <p:cNvPr id="11" name="Nadpis 4">
            <a:extLst>
              <a:ext uri="{FF2B5EF4-FFF2-40B4-BE49-F238E27FC236}">
                <a16:creationId xmlns:a16="http://schemas.microsoft.com/office/drawing/2014/main" id="{FC6E5E07-3440-41DA-945E-BFE3D4D09329}"/>
              </a:ext>
            </a:extLst>
          </p:cNvPr>
          <p:cNvSpPr>
            <a:spLocks noGrp="1"/>
          </p:cNvSpPr>
          <p:nvPr>
            <p:ph type="subTitle" idx="1"/>
          </p:nvPr>
        </p:nvSpPr>
        <p:spPr>
          <a:xfrm>
            <a:off x="395976" y="1190877"/>
            <a:ext cx="5656867" cy="2047285"/>
          </a:xfrm>
        </p:spPr>
        <p:txBody>
          <a:bodyPr/>
          <a:lstStyle/>
          <a:p>
            <a:pPr algn="ctr">
              <a:spcBef>
                <a:spcPct val="0"/>
              </a:spcBef>
              <a:buNone/>
              <a:defRPr/>
            </a:pPr>
            <a:endPar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ZDRAVOTNICKÁ ZÁCHRANNÁ SLUŽBA </a:t>
            </a:r>
          </a:p>
          <a:p>
            <a:pPr algn="ctr">
              <a:spcBef>
                <a:spcPct val="0"/>
              </a:spcBef>
              <a:buNone/>
              <a:defRPr/>
            </a:pPr>
            <a:endPar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JIHOMORAVSKÉHO KRAJE</a:t>
            </a:r>
            <a:b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br>
              <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endParaRPr lang="cs-CZ" dirty="0"/>
          </a:p>
        </p:txBody>
      </p:sp>
      <p:sp>
        <p:nvSpPr>
          <p:cNvPr id="13" name="TextovéPole 12">
            <a:extLst>
              <a:ext uri="{FF2B5EF4-FFF2-40B4-BE49-F238E27FC236}">
                <a16:creationId xmlns:a16="http://schemas.microsoft.com/office/drawing/2014/main" id="{E1BD9F0B-A1D8-4326-B57B-3B5787CC77D4}"/>
              </a:ext>
            </a:extLst>
          </p:cNvPr>
          <p:cNvSpPr txBox="1"/>
          <p:nvPr/>
        </p:nvSpPr>
        <p:spPr>
          <a:xfrm>
            <a:off x="1025665" y="3552426"/>
            <a:ext cx="4576046"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za rok 2021</a:t>
            </a:r>
            <a:endParaRPr lang="en-US" altLang="cs-CZ" sz="2400" b="1" dirty="0">
              <a:ln/>
              <a:solidFill>
                <a:schemeClr val="accent4"/>
              </a:solidFill>
              <a:latin typeface="Segoe UI Black" panose="020B0A02040204020203" pitchFamily="34" charset="0"/>
              <a:ea typeface="Segoe UI Black" panose="020B0A02040204020203" pitchFamily="34" charset="0"/>
            </a:endParaRPr>
          </a:p>
        </p:txBody>
      </p:sp>
      <p:pic>
        <p:nvPicPr>
          <p:cNvPr id="6" name="Obrázek 5">
            <a:extLst>
              <a:ext uri="{FF2B5EF4-FFF2-40B4-BE49-F238E27FC236}">
                <a16:creationId xmlns:a16="http://schemas.microsoft.com/office/drawing/2014/main" id="{B2EC5573-8521-4D0C-BDD6-4B93E22DBC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01" y="209214"/>
            <a:ext cx="2573267" cy="105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18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ctrTitle" idx="4294967295"/>
          </p:nvPr>
        </p:nvSpPr>
        <p:spPr>
          <a:xfrm>
            <a:off x="242760" y="798077"/>
            <a:ext cx="3981282" cy="3061598"/>
          </a:xfrm>
          <a:prstGeom prst="rect">
            <a:avLst/>
          </a:prstGeom>
        </p:spPr>
        <p:txBody>
          <a:bodyPr spcFirstLastPara="1" wrap="square" lIns="91425" tIns="91425" rIns="91425" bIns="91425" anchor="ctr" anchorCtr="0">
            <a:noAutofit/>
          </a:bodyPr>
          <a:lstStyle/>
          <a:p>
            <a:br>
              <a:rPr lang="cs-CZ" sz="2800" dirty="0">
                <a:solidFill>
                  <a:schemeClr val="accent5"/>
                </a:solidFill>
              </a:rPr>
            </a:br>
            <a:br>
              <a:rPr lang="cs-CZ" sz="2800" dirty="0">
                <a:solidFill>
                  <a:schemeClr val="accent5"/>
                </a:solidFill>
              </a:rPr>
            </a:br>
            <a:br>
              <a:rPr lang="cs-CZ" sz="2800" dirty="0">
                <a:solidFill>
                  <a:schemeClr val="accent5"/>
                </a:solidFill>
              </a:rPr>
            </a:br>
            <a:br>
              <a:rPr lang="cs-CZ" sz="2800" dirty="0">
                <a:solidFill>
                  <a:schemeClr val="accent5"/>
                </a:solidFill>
              </a:rPr>
            </a:br>
            <a:r>
              <a:rPr lang="cs-CZ" sz="2800" dirty="0">
                <a:solidFill>
                  <a:schemeClr val="accent5"/>
                </a:solidFill>
              </a:rPr>
              <a:t>MUDr. Petra Hlavinku</a:t>
            </a:r>
            <a:br>
              <a:rPr lang="cs-CZ" sz="1800" dirty="0">
                <a:effectLst/>
                <a:latin typeface="Times New Roman" panose="02020603050405020304" pitchFamily="18" charset="0"/>
                <a:ea typeface="Times New Roman" panose="02020603050405020304" pitchFamily="18" charset="0"/>
              </a:rPr>
            </a:br>
            <a:br>
              <a:rPr lang="cs-CZ" sz="2800" dirty="0">
                <a:solidFill>
                  <a:schemeClr val="accent5"/>
                </a:solidFill>
              </a:rPr>
            </a:br>
            <a:r>
              <a:rPr lang="cs-CZ" dirty="0">
                <a:solidFill>
                  <a:schemeClr val="accent5"/>
                </a:solidFill>
              </a:rPr>
              <a:t>za vysoce profesionální a empatický přístup v poskytování </a:t>
            </a:r>
            <a:br>
              <a:rPr lang="cs-CZ" dirty="0">
                <a:solidFill>
                  <a:schemeClr val="accent5"/>
                </a:solidFill>
              </a:rPr>
            </a:br>
            <a:r>
              <a:rPr lang="cs-CZ" dirty="0">
                <a:solidFill>
                  <a:schemeClr val="accent5"/>
                </a:solidFill>
              </a:rPr>
              <a:t>přednemocniční neodkladné péče </a:t>
            </a:r>
            <a:br>
              <a:rPr lang="cs-CZ" dirty="0">
                <a:solidFill>
                  <a:schemeClr val="accent5"/>
                </a:solidFill>
              </a:rPr>
            </a:br>
            <a:r>
              <a:rPr lang="cs-CZ" dirty="0">
                <a:solidFill>
                  <a:schemeClr val="accent5"/>
                </a:solidFill>
              </a:rPr>
              <a:t>a za příkladné vedení kolegů </a:t>
            </a:r>
            <a:br>
              <a:rPr lang="cs-CZ" dirty="0">
                <a:solidFill>
                  <a:schemeClr val="accent5"/>
                </a:solidFill>
              </a:rPr>
            </a:br>
            <a:r>
              <a:rPr lang="cs-CZ" dirty="0">
                <a:solidFill>
                  <a:schemeClr val="accent5"/>
                </a:solidFill>
              </a:rPr>
              <a:t>ÚO Blansko.</a:t>
            </a:r>
            <a:br>
              <a:rPr lang="cs-CZ" dirty="0">
                <a:solidFill>
                  <a:schemeClr val="accent5"/>
                </a:solidFill>
              </a:rPr>
            </a:br>
            <a:r>
              <a:rPr lang="cs-CZ" dirty="0">
                <a:solidFill>
                  <a:schemeClr val="accent5"/>
                </a:solidFill>
              </a:rPr>
              <a:t> </a:t>
            </a:r>
            <a:r>
              <a:rPr lang="cs-CZ"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2800" dirty="0">
                <a:solidFill>
                  <a:schemeClr val="accent5"/>
                </a:solidFill>
              </a:rPr>
            </a:br>
            <a:br>
              <a:rPr lang="cs-CZ" sz="2800" dirty="0">
                <a:solidFill>
                  <a:schemeClr val="accent5"/>
                </a:solidFill>
              </a:rPr>
            </a:br>
            <a:endParaRPr lang="cs-CZ" sz="2800" dirty="0">
              <a:solidFill>
                <a:schemeClr val="accent5"/>
              </a:solidFill>
            </a:endParaRPr>
          </a:p>
        </p:txBody>
      </p:sp>
      <p:pic>
        <p:nvPicPr>
          <p:cNvPr id="5" name="Obrázek 4" descr="Obsah obrázku text, osoba, muž, exteriér&#10;&#10;Popis byl vytvořen automaticky">
            <a:extLst>
              <a:ext uri="{FF2B5EF4-FFF2-40B4-BE49-F238E27FC236}">
                <a16:creationId xmlns:a16="http://schemas.microsoft.com/office/drawing/2014/main" id="{C9FB207A-0F89-4A61-9F25-8B41CF8F70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47130" y="330424"/>
            <a:ext cx="2896948" cy="4159307"/>
          </a:xfrm>
          <a:prstGeom prst="rect">
            <a:avLst/>
          </a:prstGeom>
          <a:noFill/>
          <a:ln>
            <a:noFill/>
          </a:ln>
        </p:spPr>
      </p:pic>
    </p:spTree>
    <p:extLst>
      <p:ext uri="{BB962C8B-B14F-4D97-AF65-F5344CB8AC3E}">
        <p14:creationId xmlns:p14="http://schemas.microsoft.com/office/powerpoint/2010/main" val="392237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09673" y="546807"/>
            <a:ext cx="6347177" cy="4151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sz="2400" b="1" dirty="0">
                <a:effectLst/>
                <a:latin typeface="Calibri" panose="020F0502020204030204" pitchFamily="34" charset="0"/>
                <a:ea typeface="Calibri" panose="020F0502020204030204" pitchFamily="34" charset="0"/>
              </a:rPr>
              <a:t>MUDr. Petr Hlavinka</a:t>
            </a:r>
            <a:r>
              <a:rPr lang="cs-CZ" sz="2400" dirty="0">
                <a:effectLst/>
                <a:latin typeface="Calibri" panose="020F0502020204030204" pitchFamily="34" charset="0"/>
                <a:ea typeface="Calibri" panose="020F0502020204030204" pitchFamily="34" charset="0"/>
              </a:rPr>
              <a:t> </a:t>
            </a:r>
            <a:r>
              <a:rPr lang="cs-CZ" sz="2400" dirty="0"/>
              <a:t> </a:t>
            </a:r>
            <a:endParaRPr sz="2400" dirty="0"/>
          </a:p>
        </p:txBody>
      </p:sp>
      <p:sp>
        <p:nvSpPr>
          <p:cNvPr id="3" name="Zástupný text 2">
            <a:extLst>
              <a:ext uri="{FF2B5EF4-FFF2-40B4-BE49-F238E27FC236}">
                <a16:creationId xmlns:a16="http://schemas.microsoft.com/office/drawing/2014/main" id="{A2EB92D2-23C2-4A59-8FEC-B8FE6445CECF}"/>
              </a:ext>
            </a:extLst>
          </p:cNvPr>
          <p:cNvSpPr>
            <a:spLocks noGrp="1"/>
          </p:cNvSpPr>
          <p:nvPr>
            <p:ph type="body" idx="1"/>
          </p:nvPr>
        </p:nvSpPr>
        <p:spPr>
          <a:xfrm>
            <a:off x="0" y="1195085"/>
            <a:ext cx="8909332" cy="4037426"/>
          </a:xfrm>
        </p:spPr>
        <p:txBody>
          <a:bodyPr/>
          <a:lstStyle/>
          <a:p>
            <a:pPr marL="101600" indent="0" algn="just">
              <a:buNone/>
            </a:pPr>
            <a:r>
              <a:rPr lang="cs-CZ" sz="1400" dirty="0">
                <a:effectLst/>
                <a:latin typeface="Calibri" panose="020F0502020204030204" pitchFamily="34" charset="0"/>
                <a:cs typeface="Calibri" panose="020F0502020204030204" pitchFamily="34" charset="0"/>
              </a:rPr>
              <a:t>     </a:t>
            </a:r>
            <a:r>
              <a:rPr lang="cs-CZ" sz="1350" dirty="0">
                <a:effectLst/>
                <a:latin typeface="Roboto Condensed" panose="02000000000000000000" pitchFamily="2" charset="0"/>
                <a:ea typeface="Roboto Condensed" panose="02000000000000000000" pitchFamily="2" charset="0"/>
                <a:cs typeface="Calibri" panose="020F0502020204030204" pitchFamily="34" charset="0"/>
              </a:rPr>
              <a:t>Náš milý kolega Petr Hlavinka se narodil v roce 1960 a po absolutoriu lékařské fakulty tehdejší Univerzity J. E. Purkyně v Brně, což bylo v roce 1986, plánoval stát se praktickým lékařem. Místo toho jej však osud nakonec zavál v pozici sekundáře na oddělení ARO Nemocnice Vyškov. Postupně složil I. a II. atestaci z oboru anesteziologie a resuscitace. Již během působení ve vyškovské nemocnici se začal také jako lékař výjezdové skupiny ZZS věnovat oboru urgentní medicína, který se posléze na pracovišti v Blansku stal doménou jeho profesního zájmu. Pro své nesporné odborné i lidské kvality se postupně vypracoval na pozici vedoucího lékaře územního odboru, na které úspěšně působil až do nedávné doby. </a:t>
            </a:r>
            <a:endParaRPr lang="cs-CZ" sz="1350" dirty="0">
              <a:latin typeface="Roboto Condensed" panose="02000000000000000000" pitchFamily="2" charset="0"/>
              <a:ea typeface="Roboto Condensed" panose="02000000000000000000" pitchFamily="2" charset="0"/>
              <a:cs typeface="Calibri" panose="020F0502020204030204" pitchFamily="34" charset="0"/>
            </a:endParaRPr>
          </a:p>
          <a:p>
            <a:pPr marL="101600" indent="0" algn="just">
              <a:buNone/>
            </a:pPr>
            <a:r>
              <a:rPr lang="cs-CZ" sz="1350" dirty="0">
                <a:effectLst/>
                <a:latin typeface="Roboto Condensed" panose="02000000000000000000" pitchFamily="2" charset="0"/>
                <a:ea typeface="Roboto Condensed" panose="02000000000000000000" pitchFamily="2" charset="0"/>
                <a:cs typeface="Calibri" panose="020F0502020204030204" pitchFamily="34" charset="0"/>
              </a:rPr>
              <a:t>     Vnímáme jej jako na slovo vzatého erudovaného odborníka zapáleného pro věc, nadšence zcela oddaného své práci, „srdcaře“ s tahem na bránu, učitele a mentora mladších kolegů, charismatickou a inspirativní osobnost. Ve své výjezdové činnosti, při níž bravurně zvládá nejrůznější stresové situace a vždy působí jako rozený team leader, je magnetem na mnohé zajímavé kazuistiky, z nichž téměř jako jeho specialita vyčnívají dopravní nehody, jiné závažné úrazy a také řada úspěšně odvedených porodů v domácích podmínkách.   </a:t>
            </a:r>
            <a:endParaRPr lang="cs-CZ" sz="1350" dirty="0">
              <a:latin typeface="Roboto Condensed" panose="02000000000000000000" pitchFamily="2" charset="0"/>
              <a:ea typeface="Roboto Condensed" panose="02000000000000000000" pitchFamily="2" charset="0"/>
              <a:cs typeface="Calibri" panose="020F0502020204030204" pitchFamily="34" charset="0"/>
            </a:endParaRPr>
          </a:p>
          <a:p>
            <a:pPr marL="101600" indent="0" algn="just">
              <a:buNone/>
            </a:pPr>
            <a:r>
              <a:rPr lang="cs-CZ" sz="1350" dirty="0">
                <a:effectLst/>
                <a:latin typeface="Roboto Condensed" panose="02000000000000000000" pitchFamily="2" charset="0"/>
                <a:ea typeface="Roboto Condensed" panose="02000000000000000000" pitchFamily="2" charset="0"/>
                <a:cs typeface="Calibri" panose="020F0502020204030204" pitchFamily="34" charset="0"/>
              </a:rPr>
              <a:t>     Svým působením v domovské organizaci se nesmazatelně zapsal do její historické paměti – v jeho případě nelze hovořit o pouhé stopě, ale přímo hluboké šlápotě, již budou v budoucnu jeho následovníci ještě dlouho pietně opečovávat. </a:t>
            </a:r>
          </a:p>
          <a:p>
            <a:pPr marL="101600" indent="0" algn="just">
              <a:buNone/>
            </a:pPr>
            <a:r>
              <a:rPr lang="cs-CZ" sz="1350" dirty="0">
                <a:effectLst/>
                <a:latin typeface="Roboto Condensed" panose="02000000000000000000" pitchFamily="2" charset="0"/>
                <a:ea typeface="Roboto Condensed" panose="02000000000000000000" pitchFamily="2" charset="0"/>
                <a:cs typeface="Calibri" panose="020F0502020204030204" pitchFamily="34" charset="0"/>
              </a:rPr>
              <a:t>     A dodejme ještě, že jeho jistá fyzická podoba s Janem Werichem s sebou nese i podobnou životní moudrost a nadhled, se kterými nenapodobitelně glosuje situaci a události okolo sebe.  </a:t>
            </a:r>
          </a:p>
          <a:p>
            <a:pPr marL="101600" indent="0" algn="just">
              <a:buNone/>
            </a:pPr>
            <a:r>
              <a:rPr lang="cs-CZ" sz="1350" dirty="0">
                <a:effectLst/>
                <a:latin typeface="Roboto Condensed" panose="02000000000000000000" pitchFamily="2" charset="0"/>
                <a:ea typeface="Roboto Condensed" panose="02000000000000000000" pitchFamily="2" charset="0"/>
                <a:cs typeface="Calibri" panose="020F0502020204030204" pitchFamily="34" charset="0"/>
              </a:rPr>
              <a:t>    Děkujeme Petře. </a:t>
            </a:r>
            <a:endParaRPr lang="cs-CZ" sz="1350" dirty="0">
              <a:latin typeface="Roboto Condensed" panose="02000000000000000000" pitchFamily="2" charset="0"/>
              <a:ea typeface="Roboto Condensed" panose="02000000000000000000" pitchFamily="2" charset="0"/>
              <a:cs typeface="Calibri" panose="020F0502020204030204" pitchFamily="34" charset="0"/>
            </a:endParaRPr>
          </a:p>
          <a:p>
            <a:pPr algn="just">
              <a:spcBef>
                <a:spcPts val="120"/>
              </a:spcBef>
              <a:spcAft>
                <a:spcPts val="120"/>
              </a:spcAft>
            </a:pPr>
            <a:endParaRPr lang="cs-CZ" sz="10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0" algn="just">
              <a:spcBef>
                <a:spcPts val="120"/>
              </a:spcBef>
              <a:spcAft>
                <a:spcPts val="120"/>
              </a:spcAft>
              <a:buNone/>
            </a:pPr>
            <a:endParaRPr lang="cs-CZ" sz="1600" dirty="0"/>
          </a:p>
        </p:txBody>
      </p:sp>
    </p:spTree>
    <p:extLst>
      <p:ext uri="{BB962C8B-B14F-4D97-AF65-F5344CB8AC3E}">
        <p14:creationId xmlns:p14="http://schemas.microsoft.com/office/powerpoint/2010/main" val="1049701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Google Shape;224;p14"/>
          <p:cNvSpPr txBox="1"/>
          <p:nvPr/>
        </p:nvSpPr>
        <p:spPr>
          <a:xfrm>
            <a:off x="536353" y="383251"/>
            <a:ext cx="1575668" cy="204728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
        <p:nvSpPr>
          <p:cNvPr id="11" name="Nadpis 4">
            <a:extLst>
              <a:ext uri="{FF2B5EF4-FFF2-40B4-BE49-F238E27FC236}">
                <a16:creationId xmlns:a16="http://schemas.microsoft.com/office/drawing/2014/main" id="{FC6E5E07-3440-41DA-945E-BFE3D4D09329}"/>
              </a:ext>
            </a:extLst>
          </p:cNvPr>
          <p:cNvSpPr>
            <a:spLocks noGrp="1"/>
          </p:cNvSpPr>
          <p:nvPr>
            <p:ph type="subTitle" idx="1"/>
          </p:nvPr>
        </p:nvSpPr>
        <p:spPr>
          <a:xfrm>
            <a:off x="395976" y="1190877"/>
            <a:ext cx="5656867" cy="2047285"/>
          </a:xfrm>
        </p:spPr>
        <p:txBody>
          <a:bodyPr/>
          <a:lstStyle/>
          <a:p>
            <a:pPr algn="ctr">
              <a:spcBef>
                <a:spcPct val="0"/>
              </a:spcBef>
              <a:buNone/>
              <a:defRPr/>
            </a:pPr>
            <a:endPar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ZDRAVOTNICKÁ ZÁCHRANNÁ SLUŽBA </a:t>
            </a:r>
          </a:p>
          <a:p>
            <a:pPr algn="ctr">
              <a:spcBef>
                <a:spcPct val="0"/>
              </a:spcBef>
              <a:buNone/>
              <a:defRPr/>
            </a:pPr>
            <a:endPar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KARLOVARSKÉHO KRAJE</a:t>
            </a:r>
            <a:b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br>
              <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endParaRPr lang="cs-CZ" dirty="0"/>
          </a:p>
        </p:txBody>
      </p:sp>
      <p:sp>
        <p:nvSpPr>
          <p:cNvPr id="13" name="TextovéPole 12">
            <a:extLst>
              <a:ext uri="{FF2B5EF4-FFF2-40B4-BE49-F238E27FC236}">
                <a16:creationId xmlns:a16="http://schemas.microsoft.com/office/drawing/2014/main" id="{E1BD9F0B-A1D8-4326-B57B-3B5787CC77D4}"/>
              </a:ext>
            </a:extLst>
          </p:cNvPr>
          <p:cNvSpPr txBox="1"/>
          <p:nvPr/>
        </p:nvSpPr>
        <p:spPr>
          <a:xfrm>
            <a:off x="1025665" y="3552426"/>
            <a:ext cx="4576046"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za rok 2021</a:t>
            </a:r>
            <a:endParaRPr lang="en-US" altLang="cs-CZ" sz="2400" b="1" dirty="0">
              <a:ln/>
              <a:solidFill>
                <a:schemeClr val="accent4"/>
              </a:solidFill>
              <a:latin typeface="Segoe UI Black" panose="020B0A02040204020203" pitchFamily="34" charset="0"/>
              <a:ea typeface="Segoe UI Black" panose="020B0A02040204020203" pitchFamily="34" charset="0"/>
            </a:endParaRPr>
          </a:p>
        </p:txBody>
      </p:sp>
      <p:pic>
        <p:nvPicPr>
          <p:cNvPr id="7" name="Obrázek 6">
            <a:extLst>
              <a:ext uri="{FF2B5EF4-FFF2-40B4-BE49-F238E27FC236}">
                <a16:creationId xmlns:a16="http://schemas.microsoft.com/office/drawing/2014/main" id="{BB69E1B7-8C82-4FFC-B3B3-2E8B452E48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746" y="60693"/>
            <a:ext cx="1493838"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121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ctrTitle" idx="4294967295"/>
          </p:nvPr>
        </p:nvSpPr>
        <p:spPr>
          <a:xfrm>
            <a:off x="194209" y="947285"/>
            <a:ext cx="3592864" cy="2629394"/>
          </a:xfrm>
          <a:prstGeom prst="rect">
            <a:avLst/>
          </a:prstGeom>
        </p:spPr>
        <p:txBody>
          <a:bodyPr spcFirstLastPara="1" wrap="square" lIns="91425" tIns="91425" rIns="91425" bIns="91425" anchor="ctr" anchorCtr="0">
            <a:noAutofit/>
          </a:bodyPr>
          <a:lstStyle/>
          <a:p>
            <a:br>
              <a:rPr lang="cs-CZ" sz="2800" dirty="0">
                <a:solidFill>
                  <a:schemeClr val="accent5"/>
                </a:solidFill>
              </a:rPr>
            </a:br>
            <a:br>
              <a:rPr lang="cs-CZ" sz="2800" dirty="0">
                <a:solidFill>
                  <a:schemeClr val="accent5"/>
                </a:solidFill>
              </a:rPr>
            </a:br>
            <a:br>
              <a:rPr lang="cs-CZ" sz="2800" dirty="0">
                <a:solidFill>
                  <a:schemeClr val="accent5"/>
                </a:solidFill>
              </a:rPr>
            </a:br>
            <a:br>
              <a:rPr lang="cs-CZ" sz="2800" dirty="0">
                <a:solidFill>
                  <a:schemeClr val="accent5"/>
                </a:solidFill>
              </a:rPr>
            </a:br>
            <a:r>
              <a:rPr lang="cs-CZ" sz="2400" dirty="0">
                <a:solidFill>
                  <a:schemeClr val="accent5"/>
                </a:solidFill>
              </a:rPr>
              <a:t>MUDr. Romana Sýkoru, Ph.D., MHA </a:t>
            </a:r>
            <a:br>
              <a:rPr lang="cs-CZ" sz="1800" dirty="0">
                <a:effectLst/>
                <a:latin typeface="Times New Roman" panose="02020603050405020304" pitchFamily="18" charset="0"/>
                <a:ea typeface="Times New Roman" panose="02020603050405020304" pitchFamily="18" charset="0"/>
              </a:rPr>
            </a:br>
            <a:br>
              <a:rPr lang="cs-CZ" sz="2800" dirty="0">
                <a:solidFill>
                  <a:schemeClr val="accent5"/>
                </a:solidFill>
              </a:rPr>
            </a:br>
            <a:r>
              <a:rPr lang="cs-CZ" dirty="0">
                <a:solidFill>
                  <a:schemeClr val="accent5"/>
                </a:solidFill>
              </a:rPr>
              <a:t>za svou odbornou činnost</a:t>
            </a:r>
            <a:br>
              <a:rPr lang="cs-CZ" dirty="0">
                <a:solidFill>
                  <a:schemeClr val="accent5"/>
                </a:solidFill>
              </a:rPr>
            </a:br>
            <a:r>
              <a:rPr lang="cs-CZ" dirty="0">
                <a:solidFill>
                  <a:schemeClr val="accent5"/>
                </a:solidFill>
              </a:rPr>
              <a:t>a reprezentaci </a:t>
            </a:r>
            <a:br>
              <a:rPr lang="cs-CZ" dirty="0">
                <a:solidFill>
                  <a:schemeClr val="accent5"/>
                </a:solidFill>
              </a:rPr>
            </a:br>
            <a:r>
              <a:rPr lang="cs-CZ" dirty="0">
                <a:solidFill>
                  <a:schemeClr val="accent5"/>
                </a:solidFill>
              </a:rPr>
              <a:t>ZZS Karlovarského kraje.</a:t>
            </a:r>
            <a:br>
              <a:rPr lang="cs-CZ" dirty="0">
                <a:solidFill>
                  <a:schemeClr val="accent5"/>
                </a:solidFill>
              </a:rPr>
            </a:br>
            <a:r>
              <a:rPr lang="cs-CZ" dirty="0">
                <a:solidFill>
                  <a:schemeClr val="accent5"/>
                </a:solidFill>
              </a:rPr>
              <a:t> </a:t>
            </a:r>
            <a:r>
              <a:rPr lang="cs-CZ"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2800" dirty="0">
                <a:solidFill>
                  <a:schemeClr val="accent5"/>
                </a:solidFill>
              </a:rPr>
            </a:br>
            <a:br>
              <a:rPr lang="cs-CZ" sz="2800" dirty="0">
                <a:solidFill>
                  <a:schemeClr val="accent5"/>
                </a:solidFill>
              </a:rPr>
            </a:br>
            <a:endParaRPr lang="cs-CZ" sz="2800" dirty="0">
              <a:solidFill>
                <a:schemeClr val="accent5"/>
              </a:solidFill>
            </a:endParaRPr>
          </a:p>
        </p:txBody>
      </p:sp>
      <p:pic>
        <p:nvPicPr>
          <p:cNvPr id="4" name="Obrázek 3">
            <a:extLst>
              <a:ext uri="{FF2B5EF4-FFF2-40B4-BE49-F238E27FC236}">
                <a16:creationId xmlns:a16="http://schemas.microsoft.com/office/drawing/2014/main" id="{75A652F1-A36F-4EDD-BE64-C6013871D59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7073" y="793537"/>
            <a:ext cx="4701472" cy="3470966"/>
          </a:xfrm>
          <a:prstGeom prst="rect">
            <a:avLst/>
          </a:prstGeom>
          <a:noFill/>
          <a:ln>
            <a:noFill/>
          </a:ln>
        </p:spPr>
      </p:pic>
    </p:spTree>
    <p:extLst>
      <p:ext uri="{BB962C8B-B14F-4D97-AF65-F5344CB8AC3E}">
        <p14:creationId xmlns:p14="http://schemas.microsoft.com/office/powerpoint/2010/main" val="36753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09673" y="546807"/>
            <a:ext cx="6347177" cy="4151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dirty="0"/>
              <a:t>8. ročník předávání CENY AZZS ČR v roce 2021</a:t>
            </a:r>
            <a:endParaRPr dirty="0"/>
          </a:p>
        </p:txBody>
      </p:sp>
      <p:sp>
        <p:nvSpPr>
          <p:cNvPr id="3" name="Zástupný text 2">
            <a:extLst>
              <a:ext uri="{FF2B5EF4-FFF2-40B4-BE49-F238E27FC236}">
                <a16:creationId xmlns:a16="http://schemas.microsoft.com/office/drawing/2014/main" id="{A2EB92D2-23C2-4A59-8FEC-B8FE6445CECF}"/>
              </a:ext>
            </a:extLst>
          </p:cNvPr>
          <p:cNvSpPr>
            <a:spLocks noGrp="1"/>
          </p:cNvSpPr>
          <p:nvPr>
            <p:ph type="body" idx="1"/>
          </p:nvPr>
        </p:nvSpPr>
        <p:spPr>
          <a:xfrm>
            <a:off x="87630" y="1361753"/>
            <a:ext cx="8968740" cy="3058706"/>
          </a:xfrm>
        </p:spPr>
        <p:txBody>
          <a:bodyPr/>
          <a:lstStyle/>
          <a:p>
            <a:pPr marL="0" indent="0" algn="just">
              <a:spcBef>
                <a:spcPct val="0"/>
              </a:spcBef>
              <a:buNone/>
              <a:defRPr/>
            </a:pPr>
            <a:r>
              <a:rPr lang="cs-CZ" altLang="cs-CZ" sz="1600" dirty="0"/>
              <a:t>     </a:t>
            </a:r>
            <a:r>
              <a:rPr lang="cs-CZ" altLang="cs-CZ" sz="1800" dirty="0">
                <a:latin typeface="Roboto Condensed" panose="02000000000000000000" pitchFamily="2" charset="0"/>
                <a:ea typeface="Roboto Condensed" panose="02000000000000000000" pitchFamily="2" charset="0"/>
              </a:rPr>
              <a:t>Je nám velkou ctí, že u příležitosti 8. ročníku předávání cen Asociace zdravotnických záchranných služeb České republiky můžeme opět „tváří v tvář“ poděkovat letošním </a:t>
            </a:r>
            <a:r>
              <a:rPr lang="cs-CZ" altLang="cs-CZ" sz="1800" dirty="0" err="1">
                <a:latin typeface="Roboto Condensed" panose="02000000000000000000" pitchFamily="2" charset="0"/>
                <a:ea typeface="Roboto Condensed" panose="02000000000000000000" pitchFamily="2" charset="0"/>
              </a:rPr>
              <a:t>nominantům</a:t>
            </a:r>
            <a:r>
              <a:rPr lang="cs-CZ" altLang="cs-CZ" sz="1800" dirty="0">
                <a:latin typeface="Roboto Condensed" panose="02000000000000000000" pitchFamily="2" charset="0"/>
                <a:ea typeface="Roboto Condensed" panose="02000000000000000000" pitchFamily="2" charset="0"/>
              </a:rPr>
              <a:t> za jejich profesionální a lidské nasazení. Přesto je letošní ročník poznamenán nelehkou dobou, která ovlivnila životy mnohých z nás a zanechala za sebou nenahraditelné ztráty. </a:t>
            </a:r>
          </a:p>
          <a:p>
            <a:pPr marL="0" indent="0">
              <a:spcBef>
                <a:spcPct val="0"/>
              </a:spcBef>
              <a:buNone/>
              <a:defRPr/>
            </a:pPr>
            <a:endParaRPr lang="cs-CZ" altLang="cs-CZ" sz="1800" dirty="0">
              <a:latin typeface="Roboto Condensed" panose="02000000000000000000" pitchFamily="2" charset="0"/>
              <a:ea typeface="Roboto Condensed" panose="02000000000000000000" pitchFamily="2" charset="0"/>
            </a:endParaRPr>
          </a:p>
          <a:p>
            <a:pPr marL="0" indent="0" algn="just">
              <a:spcBef>
                <a:spcPct val="0"/>
              </a:spcBef>
              <a:buNone/>
              <a:defRPr/>
            </a:pPr>
            <a:r>
              <a:rPr lang="cs-CZ" altLang="cs-CZ" sz="1800" dirty="0">
                <a:latin typeface="Roboto Condensed" panose="02000000000000000000" pitchFamily="2" charset="0"/>
                <a:ea typeface="Roboto Condensed" panose="02000000000000000000" pitchFamily="2" charset="0"/>
              </a:rPr>
              <a:t>     Asociace zdravotnických záchranných služeb uděluje ceny od roku 2014 a mezi oceněnými se každý rok objevují nejen lékaři, zdravotničtí záchranáři, řidiči, ale i pracovníci, kteří se významně podílejí na chodu organizací z administrativních  nebo technických pozic. </a:t>
            </a:r>
          </a:p>
          <a:p>
            <a:pPr marL="0" indent="0" algn="just">
              <a:spcBef>
                <a:spcPct val="0"/>
              </a:spcBef>
              <a:buNone/>
              <a:defRPr/>
            </a:pPr>
            <a:endParaRPr lang="cs-CZ" altLang="cs-CZ" sz="1800" dirty="0">
              <a:latin typeface="Roboto Condensed" panose="02000000000000000000" pitchFamily="2" charset="0"/>
              <a:ea typeface="Roboto Condensed" panose="02000000000000000000" pitchFamily="2" charset="0"/>
            </a:endParaRPr>
          </a:p>
          <a:p>
            <a:pPr marL="0" indent="0" algn="just">
              <a:spcBef>
                <a:spcPct val="0"/>
              </a:spcBef>
              <a:buNone/>
              <a:defRPr/>
            </a:pPr>
            <a:r>
              <a:rPr lang="cs-CZ" altLang="cs-CZ" sz="1800" dirty="0">
                <a:latin typeface="Roboto Condensed" panose="02000000000000000000" pitchFamily="2" charset="0"/>
                <a:ea typeface="Roboto Condensed" panose="02000000000000000000" pitchFamily="2" charset="0"/>
              </a:rPr>
              <a:t> Na základě návrhů jednotlivých krajských zdravotnických záchranných služeb bude v letošním ročníku uděleno třináct cen AZZS ČR, z toho dvě in memoriam. </a:t>
            </a:r>
          </a:p>
          <a:p>
            <a:pPr algn="just">
              <a:spcBef>
                <a:spcPct val="0"/>
              </a:spcBef>
              <a:buNone/>
              <a:defRPr/>
            </a:pPr>
            <a:r>
              <a:rPr lang="cs-CZ" altLang="cs-CZ" sz="1800" dirty="0"/>
              <a:t>	</a:t>
            </a:r>
            <a:endParaRPr lang="cs-CZ"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09673" y="546807"/>
            <a:ext cx="6347177" cy="4151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sz="2400" b="1" dirty="0">
                <a:effectLst/>
                <a:latin typeface="Calibri" panose="020F0502020204030204" pitchFamily="34" charset="0"/>
                <a:ea typeface="Calibri" panose="020F0502020204030204" pitchFamily="34" charset="0"/>
              </a:rPr>
              <a:t>MUDr. </a:t>
            </a:r>
            <a:r>
              <a:rPr lang="cs-CZ" sz="2400" dirty="0">
                <a:latin typeface="Calibri" panose="020F0502020204030204" pitchFamily="34" charset="0"/>
                <a:ea typeface="Calibri" panose="020F0502020204030204" pitchFamily="34" charset="0"/>
              </a:rPr>
              <a:t>Roman Sýkora, Ph.D., MHA</a:t>
            </a:r>
            <a:r>
              <a:rPr lang="cs-CZ" sz="2400" dirty="0">
                <a:effectLst/>
                <a:latin typeface="Calibri" panose="020F0502020204030204" pitchFamily="34" charset="0"/>
                <a:ea typeface="Calibri" panose="020F0502020204030204" pitchFamily="34" charset="0"/>
              </a:rPr>
              <a:t> </a:t>
            </a:r>
            <a:r>
              <a:rPr lang="cs-CZ" sz="2400" dirty="0"/>
              <a:t> </a:t>
            </a:r>
            <a:endParaRPr sz="2400" dirty="0"/>
          </a:p>
        </p:txBody>
      </p:sp>
      <p:sp>
        <p:nvSpPr>
          <p:cNvPr id="3" name="Zástupný text 2">
            <a:extLst>
              <a:ext uri="{FF2B5EF4-FFF2-40B4-BE49-F238E27FC236}">
                <a16:creationId xmlns:a16="http://schemas.microsoft.com/office/drawing/2014/main" id="{A2EB92D2-23C2-4A59-8FEC-B8FE6445CECF}"/>
              </a:ext>
            </a:extLst>
          </p:cNvPr>
          <p:cNvSpPr>
            <a:spLocks noGrp="1"/>
          </p:cNvSpPr>
          <p:nvPr>
            <p:ph type="body" idx="1"/>
          </p:nvPr>
        </p:nvSpPr>
        <p:spPr>
          <a:xfrm>
            <a:off x="0" y="1195085"/>
            <a:ext cx="8909332" cy="4037426"/>
          </a:xfrm>
        </p:spPr>
        <p:txBody>
          <a:bodyPr/>
          <a:lstStyle/>
          <a:p>
            <a:pPr marL="101600" indent="0" algn="just">
              <a:buNone/>
            </a:pPr>
            <a:r>
              <a:rPr lang="cs-CZ" sz="1400" dirty="0">
                <a:effectLst/>
                <a:latin typeface="Roboto Condensed" panose="02000000000000000000" pitchFamily="2" charset="0"/>
                <a:ea typeface="Roboto Condensed" panose="02000000000000000000" pitchFamily="2" charset="0"/>
                <a:cs typeface="Calibri" panose="020F0502020204030204" pitchFamily="34" charset="0"/>
              </a:rPr>
              <a:t>     </a:t>
            </a:r>
            <a:r>
              <a:rPr lang="cs-CZ" sz="1800" dirty="0">
                <a:effectLst/>
                <a:latin typeface="Roboto Condensed" panose="02000000000000000000" pitchFamily="2" charset="0"/>
                <a:ea typeface="Roboto Condensed" panose="02000000000000000000" pitchFamily="2" charset="0"/>
                <a:cs typeface="Times New Roman" panose="02020603050405020304" pitchFamily="18" charset="0"/>
              </a:rPr>
              <a:t>MUDr. Roman Sýkora, Ph.D., MHA je lékařem Zdravotnické záchranné služby Karlovarského kraje od roku 2012. V letech 2012 až 2018 byl jejím ředitelem. V současnosti pracuje na plný úvazek na výjezdové základně v Ostrově nad Ohří jako výjezdový lékař a kromě toho je také odborným asistentem 3. lékařské fakulty a kliniky anesteziologie a resuscitace ve Fakultní nemocnici Královské Vinohrady a lékařem na oddělení intenzivní péče Karlovarské krajské nemocnice. </a:t>
            </a:r>
          </a:p>
          <a:p>
            <a:pPr marL="101600" indent="0" algn="just">
              <a:buNone/>
            </a:pPr>
            <a:r>
              <a:rPr lang="cs-CZ" sz="1800" dirty="0">
                <a:latin typeface="Roboto Condensed" panose="02000000000000000000" pitchFamily="2" charset="0"/>
                <a:ea typeface="Roboto Condensed" panose="02000000000000000000" pitchFamily="2" charset="0"/>
                <a:cs typeface="Times New Roman" panose="02020603050405020304" pitchFamily="18" charset="0"/>
              </a:rPr>
              <a:t>     </a:t>
            </a:r>
            <a:r>
              <a:rPr lang="cs-CZ" sz="1800" dirty="0">
                <a:effectLst/>
                <a:latin typeface="Roboto Condensed" panose="02000000000000000000" pitchFamily="2" charset="0"/>
                <a:ea typeface="Roboto Condensed" panose="02000000000000000000" pitchFamily="2" charset="0"/>
                <a:cs typeface="Times New Roman" panose="02020603050405020304" pitchFamily="18" charset="0"/>
              </a:rPr>
              <a:t>MUDr. Roman Sýkora se věnuje vědecké a publikační činnosti v současnosti zaměřené na aplikaci telemedicíny v přednemocniční neodkladné péči. Jeho velkou odbornou  zálibou je také výuka metodami simulační medicíny. </a:t>
            </a:r>
          </a:p>
          <a:p>
            <a:pPr marL="101600" indent="0" algn="just">
              <a:buNone/>
            </a:pPr>
            <a:r>
              <a:rPr lang="cs-CZ" sz="1800" dirty="0">
                <a:latin typeface="Roboto Condensed" panose="02000000000000000000" pitchFamily="2" charset="0"/>
                <a:ea typeface="Roboto Condensed" panose="02000000000000000000" pitchFamily="2" charset="0"/>
                <a:cs typeface="Times New Roman" panose="02020603050405020304" pitchFamily="18" charset="0"/>
              </a:rPr>
              <a:t>     </a:t>
            </a:r>
            <a:r>
              <a:rPr lang="cs-CZ" sz="1800" dirty="0">
                <a:effectLst/>
                <a:latin typeface="Roboto Condensed" panose="02000000000000000000" pitchFamily="2" charset="0"/>
                <a:ea typeface="Roboto Condensed" panose="02000000000000000000" pitchFamily="2" charset="0"/>
                <a:cs typeface="Times New Roman" panose="02020603050405020304" pitchFamily="18" charset="0"/>
              </a:rPr>
              <a:t>Zdravotnická záchranná služba Karlovarského kraje jej nominuje na cenu AZZS ČR jako poděkování za jeho odbornou činnost a za reprezentaci Zdravotnické záchranné služby Karlovarského kraje.  </a:t>
            </a:r>
          </a:p>
          <a:p>
            <a:pPr marL="101600" indent="0">
              <a:buNone/>
            </a:pPr>
            <a:endParaRPr lang="cs-CZ" sz="10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0" algn="just">
              <a:spcBef>
                <a:spcPts val="120"/>
              </a:spcBef>
              <a:spcAft>
                <a:spcPts val="120"/>
              </a:spcAft>
              <a:buNone/>
            </a:pPr>
            <a:endParaRPr lang="cs-CZ" sz="1600" dirty="0"/>
          </a:p>
        </p:txBody>
      </p:sp>
    </p:spTree>
    <p:extLst>
      <p:ext uri="{BB962C8B-B14F-4D97-AF65-F5344CB8AC3E}">
        <p14:creationId xmlns:p14="http://schemas.microsoft.com/office/powerpoint/2010/main" val="2156913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Google Shape;224;p14"/>
          <p:cNvSpPr txBox="1"/>
          <p:nvPr/>
        </p:nvSpPr>
        <p:spPr>
          <a:xfrm>
            <a:off x="536353" y="383251"/>
            <a:ext cx="1575668" cy="204728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
        <p:nvSpPr>
          <p:cNvPr id="11" name="Nadpis 4">
            <a:extLst>
              <a:ext uri="{FF2B5EF4-FFF2-40B4-BE49-F238E27FC236}">
                <a16:creationId xmlns:a16="http://schemas.microsoft.com/office/drawing/2014/main" id="{FC6E5E07-3440-41DA-945E-BFE3D4D09329}"/>
              </a:ext>
            </a:extLst>
          </p:cNvPr>
          <p:cNvSpPr>
            <a:spLocks noGrp="1"/>
          </p:cNvSpPr>
          <p:nvPr>
            <p:ph type="subTitle" idx="1"/>
          </p:nvPr>
        </p:nvSpPr>
        <p:spPr>
          <a:xfrm>
            <a:off x="395976" y="1190877"/>
            <a:ext cx="5656867" cy="2047285"/>
          </a:xfrm>
        </p:spPr>
        <p:txBody>
          <a:bodyPr/>
          <a:lstStyle/>
          <a:p>
            <a:pPr algn="ctr">
              <a:spcBef>
                <a:spcPct val="0"/>
              </a:spcBef>
              <a:buNone/>
              <a:defRPr/>
            </a:pPr>
            <a:endPar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ZDRAVOTNICKÁ ZÁCHRANNÁ SLUŽBA </a:t>
            </a:r>
          </a:p>
          <a:p>
            <a:pPr algn="ctr">
              <a:spcBef>
                <a:spcPct val="0"/>
              </a:spcBef>
              <a:buNone/>
              <a:defRPr/>
            </a:pPr>
            <a:endPar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KRAJE VYSOČINA</a:t>
            </a:r>
            <a:b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br>
              <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endParaRPr lang="cs-CZ" dirty="0"/>
          </a:p>
        </p:txBody>
      </p:sp>
      <p:sp>
        <p:nvSpPr>
          <p:cNvPr id="13" name="TextovéPole 12">
            <a:extLst>
              <a:ext uri="{FF2B5EF4-FFF2-40B4-BE49-F238E27FC236}">
                <a16:creationId xmlns:a16="http://schemas.microsoft.com/office/drawing/2014/main" id="{E1BD9F0B-A1D8-4326-B57B-3B5787CC77D4}"/>
              </a:ext>
            </a:extLst>
          </p:cNvPr>
          <p:cNvSpPr txBox="1"/>
          <p:nvPr/>
        </p:nvSpPr>
        <p:spPr>
          <a:xfrm>
            <a:off x="1025665" y="3552426"/>
            <a:ext cx="4576046"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za rok 2021</a:t>
            </a:r>
            <a:endParaRPr lang="en-US" altLang="cs-CZ" sz="2400" b="1" dirty="0">
              <a:ln/>
              <a:solidFill>
                <a:schemeClr val="accent4"/>
              </a:solidFill>
              <a:latin typeface="Segoe UI Black" panose="020B0A02040204020203" pitchFamily="34" charset="0"/>
              <a:ea typeface="Segoe UI Black" panose="020B0A02040204020203" pitchFamily="34" charset="0"/>
            </a:endParaRPr>
          </a:p>
        </p:txBody>
      </p:sp>
      <p:pic>
        <p:nvPicPr>
          <p:cNvPr id="6" name="Obrázek 5">
            <a:extLst>
              <a:ext uri="{FF2B5EF4-FFF2-40B4-BE49-F238E27FC236}">
                <a16:creationId xmlns:a16="http://schemas.microsoft.com/office/drawing/2014/main" id="{AA6F1070-1388-41DB-ACE5-96F750FF46F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96" r="18286" b="7383"/>
          <a:stretch/>
        </p:blipFill>
        <p:spPr bwMode="auto">
          <a:xfrm>
            <a:off x="216364" y="96798"/>
            <a:ext cx="1285836" cy="132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674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ctrTitle" idx="4294967295"/>
          </p:nvPr>
        </p:nvSpPr>
        <p:spPr>
          <a:xfrm>
            <a:off x="150333" y="882549"/>
            <a:ext cx="3479576" cy="2629394"/>
          </a:xfrm>
          <a:prstGeom prst="rect">
            <a:avLst/>
          </a:prstGeom>
        </p:spPr>
        <p:txBody>
          <a:bodyPr spcFirstLastPara="1" wrap="square" lIns="91425" tIns="91425" rIns="91425" bIns="91425" anchor="ctr" anchorCtr="0">
            <a:noAutofit/>
          </a:bodyPr>
          <a:lstStyle/>
          <a:p>
            <a:br>
              <a:rPr lang="cs-CZ" sz="2800" dirty="0">
                <a:solidFill>
                  <a:schemeClr val="accent5"/>
                </a:solidFill>
              </a:rPr>
            </a:br>
            <a:br>
              <a:rPr lang="cs-CZ" sz="2800" dirty="0">
                <a:solidFill>
                  <a:schemeClr val="accent5"/>
                </a:solidFill>
              </a:rPr>
            </a:br>
            <a:br>
              <a:rPr lang="cs-CZ" sz="2800" dirty="0">
                <a:solidFill>
                  <a:schemeClr val="accent5"/>
                </a:solidFill>
              </a:rPr>
            </a:br>
            <a:br>
              <a:rPr lang="cs-CZ" sz="2800" dirty="0">
                <a:solidFill>
                  <a:schemeClr val="accent5"/>
                </a:solidFill>
              </a:rPr>
            </a:br>
            <a:r>
              <a:rPr lang="cs-CZ" sz="2800" dirty="0">
                <a:solidFill>
                  <a:schemeClr val="accent5"/>
                </a:solidFill>
              </a:rPr>
              <a:t>Bc. Martina Václavka</a:t>
            </a:r>
            <a:br>
              <a:rPr lang="cs-CZ" sz="2800" dirty="0">
                <a:solidFill>
                  <a:schemeClr val="accent5"/>
                </a:solidFill>
              </a:rPr>
            </a:br>
            <a:br>
              <a:rPr lang="cs-CZ" sz="2800" dirty="0">
                <a:solidFill>
                  <a:schemeClr val="accent5"/>
                </a:solidFill>
              </a:rPr>
            </a:br>
            <a:r>
              <a:rPr lang="cs-CZ" dirty="0">
                <a:solidFill>
                  <a:schemeClr val="accent5"/>
                </a:solidFill>
              </a:rPr>
              <a:t>za dlouholeté zásluhy </a:t>
            </a:r>
            <a:br>
              <a:rPr lang="cs-CZ" dirty="0">
                <a:solidFill>
                  <a:schemeClr val="accent5"/>
                </a:solidFill>
              </a:rPr>
            </a:br>
            <a:r>
              <a:rPr lang="cs-CZ" dirty="0">
                <a:solidFill>
                  <a:schemeClr val="accent5"/>
                </a:solidFill>
              </a:rPr>
              <a:t>o kvalitu vozového parku</a:t>
            </a:r>
            <a:br>
              <a:rPr lang="cs-CZ" dirty="0">
                <a:solidFill>
                  <a:schemeClr val="accent5"/>
                </a:solidFill>
              </a:rPr>
            </a:br>
            <a:r>
              <a:rPr lang="cs-CZ" dirty="0">
                <a:solidFill>
                  <a:schemeClr val="accent5"/>
                </a:solidFill>
              </a:rPr>
              <a:t>ZZS Kraje Vysočina.</a:t>
            </a:r>
            <a:br>
              <a:rPr lang="cs-CZ" dirty="0">
                <a:effectLst/>
                <a:latin typeface="Times New Roman" panose="02020603050405020304" pitchFamily="18" charset="0"/>
                <a:ea typeface="Times New Roman" panose="02020603050405020304" pitchFamily="18" charset="0"/>
              </a:rPr>
            </a:br>
            <a:br>
              <a:rPr lang="cs-CZ" sz="2800" dirty="0">
                <a:solidFill>
                  <a:schemeClr val="accent5"/>
                </a:solidFill>
              </a:rPr>
            </a:br>
            <a:br>
              <a:rPr lang="cs-CZ" dirty="0">
                <a:solidFill>
                  <a:schemeClr val="accent5"/>
                </a:solidFill>
              </a:rPr>
            </a:br>
            <a:r>
              <a:rPr lang="cs-CZ" dirty="0">
                <a:solidFill>
                  <a:schemeClr val="accent5"/>
                </a:solidFill>
              </a:rPr>
              <a:t> </a:t>
            </a:r>
            <a:r>
              <a:rPr lang="cs-CZ"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2800" dirty="0">
                <a:solidFill>
                  <a:schemeClr val="accent5"/>
                </a:solidFill>
              </a:rPr>
            </a:br>
            <a:br>
              <a:rPr lang="cs-CZ" sz="2800" dirty="0">
                <a:solidFill>
                  <a:schemeClr val="accent5"/>
                </a:solidFill>
              </a:rPr>
            </a:br>
            <a:endParaRPr lang="cs-CZ" sz="2800" dirty="0">
              <a:solidFill>
                <a:schemeClr val="accent5"/>
              </a:solidFill>
            </a:endParaRPr>
          </a:p>
        </p:txBody>
      </p:sp>
      <p:pic>
        <p:nvPicPr>
          <p:cNvPr id="5" name="obrázek 3" descr="Obsah obrázku osoba, muž, auto&#10;&#10;Popis byl vytvořen automaticky">
            <a:extLst>
              <a:ext uri="{FF2B5EF4-FFF2-40B4-BE49-F238E27FC236}">
                <a16:creationId xmlns:a16="http://schemas.microsoft.com/office/drawing/2014/main" id="{2A0E0DD1-8090-4382-A547-7A753719786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29909" y="523454"/>
            <a:ext cx="5172075" cy="3886200"/>
          </a:xfrm>
          <a:prstGeom prst="rect">
            <a:avLst/>
          </a:prstGeom>
          <a:noFill/>
          <a:ln>
            <a:noFill/>
          </a:ln>
        </p:spPr>
      </p:pic>
    </p:spTree>
    <p:extLst>
      <p:ext uri="{BB962C8B-B14F-4D97-AF65-F5344CB8AC3E}">
        <p14:creationId xmlns:p14="http://schemas.microsoft.com/office/powerpoint/2010/main" val="1589468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09673" y="546807"/>
            <a:ext cx="6347177" cy="4151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sz="2400" dirty="0">
                <a:latin typeface="Calibri" panose="020F0502020204030204" pitchFamily="34" charset="0"/>
                <a:ea typeface="Calibri" panose="020F0502020204030204" pitchFamily="34" charset="0"/>
              </a:rPr>
              <a:t>Bc. Martin Václavek</a:t>
            </a:r>
            <a:r>
              <a:rPr lang="cs-CZ" sz="2400" dirty="0">
                <a:effectLst/>
                <a:latin typeface="Calibri" panose="020F0502020204030204" pitchFamily="34" charset="0"/>
                <a:ea typeface="Calibri" panose="020F0502020204030204" pitchFamily="34" charset="0"/>
              </a:rPr>
              <a:t> </a:t>
            </a:r>
            <a:r>
              <a:rPr lang="cs-CZ" sz="2400" dirty="0"/>
              <a:t> </a:t>
            </a:r>
            <a:endParaRPr sz="2400" dirty="0"/>
          </a:p>
        </p:txBody>
      </p:sp>
      <p:sp>
        <p:nvSpPr>
          <p:cNvPr id="3" name="Zástupný text 2">
            <a:extLst>
              <a:ext uri="{FF2B5EF4-FFF2-40B4-BE49-F238E27FC236}">
                <a16:creationId xmlns:a16="http://schemas.microsoft.com/office/drawing/2014/main" id="{A2EB92D2-23C2-4A59-8FEC-B8FE6445CECF}"/>
              </a:ext>
            </a:extLst>
          </p:cNvPr>
          <p:cNvSpPr>
            <a:spLocks noGrp="1"/>
          </p:cNvSpPr>
          <p:nvPr>
            <p:ph type="body" idx="1"/>
          </p:nvPr>
        </p:nvSpPr>
        <p:spPr>
          <a:xfrm>
            <a:off x="0" y="1195085"/>
            <a:ext cx="8909332" cy="4037426"/>
          </a:xfrm>
        </p:spPr>
        <p:txBody>
          <a:bodyPr/>
          <a:lstStyle/>
          <a:p>
            <a:pPr marL="101600" indent="0" algn="just">
              <a:buNone/>
            </a:pPr>
            <a:r>
              <a:rPr lang="cs-CZ" sz="1350" dirty="0">
                <a:effectLst/>
                <a:latin typeface="Roboto Condensed" panose="02000000000000000000" pitchFamily="2" charset="0"/>
                <a:ea typeface="Roboto Condensed" panose="02000000000000000000" pitchFamily="2" charset="0"/>
                <a:cs typeface="Times New Roman" panose="02020603050405020304" pitchFamily="18" charset="0"/>
              </a:rPr>
              <a:t>     Pan Martin Václavek vystudoval  Střední průmyslovou školu strojnickou, později také VŠ se zaměřením na management zdravotních a sociálních služeb. Jeho vášeň pro motorismus a současně práce ve zdravotnictví jej předurčila k profesi „dopraváka“. Ve zdravotnictví pracuje již od roku 1987, kdy do Okresního ústavu národního zdraví nastoupil jako technik dopravy. Při hlavním zaměstnání pak absolvoval studium zdravotnické profese řidič RZP a RLP. </a:t>
            </a:r>
          </a:p>
          <a:p>
            <a:pPr marL="101600" indent="0" algn="just">
              <a:buNone/>
            </a:pPr>
            <a:r>
              <a:rPr lang="cs-CZ" sz="1350" dirty="0">
                <a:effectLst/>
                <a:latin typeface="Roboto Condensed" panose="02000000000000000000" pitchFamily="2" charset="0"/>
                <a:ea typeface="Roboto Condensed" panose="02000000000000000000" pitchFamily="2" charset="0"/>
                <a:cs typeface="Times New Roman" panose="02020603050405020304" pitchFamily="18" charset="0"/>
              </a:rPr>
              <a:t>     Po vzniku Zdravotnické záchranné služby v Třebíči působil od jejího počátku jako vedoucí technického úseku a souběžně zastával také funkci řidiče ve výjezdové skupině. Od roku 2006 je součástí managementu ZZS Kraje Vysočina jako vedoucí dopravy. Na starosti má kompletní agendu  vozového parku, včetně vedení techniků autodílny. Nad rámec svého pracovního úvazku si neustále udržuje erudici jako řidič ve výjezdové skupině. To mu umožňuje reálný pohled na problematiku dopravy a vozového parku v celé šíři.  Pan Martin Václavek je spolehlivý, flexibilní, zodpovědný a pracuje s vysokým nasazením. </a:t>
            </a:r>
          </a:p>
          <a:p>
            <a:pPr marL="101600" indent="0" algn="just">
              <a:buNone/>
            </a:pPr>
            <a:r>
              <a:rPr lang="cs-CZ" sz="1350" dirty="0">
                <a:latin typeface="Roboto Condensed" panose="02000000000000000000" pitchFamily="2" charset="0"/>
                <a:ea typeface="Roboto Condensed" panose="02000000000000000000" pitchFamily="2" charset="0"/>
                <a:cs typeface="Times New Roman" panose="02020603050405020304" pitchFamily="18" charset="0"/>
              </a:rPr>
              <a:t>     </a:t>
            </a:r>
            <a:r>
              <a:rPr lang="cs-CZ" sz="1350" dirty="0">
                <a:effectLst/>
                <a:latin typeface="Roboto Condensed" panose="02000000000000000000" pitchFamily="2" charset="0"/>
                <a:ea typeface="Roboto Condensed" panose="02000000000000000000" pitchFamily="2" charset="0"/>
                <a:cs typeface="Times New Roman" panose="02020603050405020304" pitchFamily="18" charset="0"/>
              </a:rPr>
              <a:t>Pro kolektiv techniků, provozářů, řidičů, ale také ostatních vedoucích pracovníků je autoritou, kterou uznávají. Jeho zásluhou se daří udržovat vozový park na náležité úrovni, v provozuschopném stavu a přiměřeném stáří. Aktivně se podílí na přípravě všech veřejných zakázek, které se jakýmkoliv způsobem týkají oblasti autodopravy. Pan Václavek se za dobu svého působení stal nepostradatelným partnerem pro vedoucí pracovníky a zdravotníky jednotlivých výjezdových oblastí. Vzorně zajišťuje komplexní správu vozového parku, provozuschopnost, údržbu a nákup vozidel. Je nadšeným cestovatelem dobrodruhem na dvou i čtyřech kolech.</a:t>
            </a:r>
          </a:p>
          <a:p>
            <a:pPr marL="101600" indent="0" algn="just">
              <a:buNone/>
            </a:pPr>
            <a:r>
              <a:rPr lang="cs-CZ" sz="1350" dirty="0">
                <a:effectLst/>
                <a:latin typeface="Roboto Condensed" panose="02000000000000000000" pitchFamily="2" charset="0"/>
                <a:ea typeface="Roboto Condensed" panose="02000000000000000000" pitchFamily="2" charset="0"/>
                <a:cs typeface="Times New Roman" panose="02020603050405020304" pitchFamily="18" charset="0"/>
              </a:rPr>
              <a:t>Děkujeme Martine</a:t>
            </a:r>
          </a:p>
          <a:p>
            <a:pPr marL="101600" indent="0">
              <a:buNone/>
            </a:pPr>
            <a:endParaRPr lang="cs-CZ" sz="1350" dirty="0">
              <a:effectLst/>
              <a:latin typeface="Roboto Condensed" panose="02000000000000000000" pitchFamily="2" charset="0"/>
              <a:ea typeface="Roboto Condensed" panose="02000000000000000000" pitchFamily="2" charset="0"/>
              <a:cs typeface="Times New Roman" panose="02020603050405020304" pitchFamily="18" charset="0"/>
            </a:endParaRPr>
          </a:p>
          <a:p>
            <a:pPr marL="101600" indent="0" algn="just">
              <a:spcBef>
                <a:spcPts val="120"/>
              </a:spcBef>
              <a:spcAft>
                <a:spcPts val="120"/>
              </a:spcAft>
              <a:buNone/>
            </a:pPr>
            <a:endParaRPr lang="cs-CZ" sz="1600" dirty="0"/>
          </a:p>
        </p:txBody>
      </p:sp>
    </p:spTree>
    <p:extLst>
      <p:ext uri="{BB962C8B-B14F-4D97-AF65-F5344CB8AC3E}">
        <p14:creationId xmlns:p14="http://schemas.microsoft.com/office/powerpoint/2010/main" val="2575737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Google Shape;224;p14"/>
          <p:cNvSpPr txBox="1"/>
          <p:nvPr/>
        </p:nvSpPr>
        <p:spPr>
          <a:xfrm>
            <a:off x="536353" y="383251"/>
            <a:ext cx="1575668" cy="204728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
        <p:nvSpPr>
          <p:cNvPr id="11" name="Nadpis 4">
            <a:extLst>
              <a:ext uri="{FF2B5EF4-FFF2-40B4-BE49-F238E27FC236}">
                <a16:creationId xmlns:a16="http://schemas.microsoft.com/office/drawing/2014/main" id="{FC6E5E07-3440-41DA-945E-BFE3D4D09329}"/>
              </a:ext>
            </a:extLst>
          </p:cNvPr>
          <p:cNvSpPr>
            <a:spLocks noGrp="1"/>
          </p:cNvSpPr>
          <p:nvPr>
            <p:ph type="subTitle" idx="1"/>
          </p:nvPr>
        </p:nvSpPr>
        <p:spPr>
          <a:xfrm>
            <a:off x="395976" y="1190877"/>
            <a:ext cx="5656867" cy="2047285"/>
          </a:xfrm>
        </p:spPr>
        <p:txBody>
          <a:bodyPr/>
          <a:lstStyle/>
          <a:p>
            <a:pPr algn="ctr">
              <a:spcBef>
                <a:spcPct val="0"/>
              </a:spcBef>
              <a:buNone/>
              <a:defRPr/>
            </a:pPr>
            <a:endPar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ZDRAVOTNICKÁ ZÁCHRANNÁ SLUŽBA </a:t>
            </a:r>
          </a:p>
          <a:p>
            <a:pPr algn="ctr">
              <a:spcBef>
                <a:spcPct val="0"/>
              </a:spcBef>
              <a:buNone/>
              <a:defRPr/>
            </a:pPr>
            <a:endPar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ÚSTECKÉHO KRAJE</a:t>
            </a:r>
            <a:b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br>
              <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endParaRPr lang="cs-CZ" dirty="0"/>
          </a:p>
        </p:txBody>
      </p:sp>
      <p:sp>
        <p:nvSpPr>
          <p:cNvPr id="13" name="TextovéPole 12">
            <a:extLst>
              <a:ext uri="{FF2B5EF4-FFF2-40B4-BE49-F238E27FC236}">
                <a16:creationId xmlns:a16="http://schemas.microsoft.com/office/drawing/2014/main" id="{E1BD9F0B-A1D8-4326-B57B-3B5787CC77D4}"/>
              </a:ext>
            </a:extLst>
          </p:cNvPr>
          <p:cNvSpPr txBox="1"/>
          <p:nvPr/>
        </p:nvSpPr>
        <p:spPr>
          <a:xfrm>
            <a:off x="1025665" y="3552426"/>
            <a:ext cx="4576046"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za rok 2021</a:t>
            </a:r>
            <a:endParaRPr lang="en-US" altLang="cs-CZ" sz="2400" b="1" dirty="0">
              <a:ln/>
              <a:solidFill>
                <a:schemeClr val="accent4"/>
              </a:solidFill>
              <a:latin typeface="Segoe UI Black" panose="020B0A02040204020203" pitchFamily="34" charset="0"/>
              <a:ea typeface="Segoe UI Black" panose="020B0A02040204020203" pitchFamily="34" charset="0"/>
            </a:endParaRPr>
          </a:p>
        </p:txBody>
      </p:sp>
      <p:pic>
        <p:nvPicPr>
          <p:cNvPr id="5" name="Obrázek 4">
            <a:extLst>
              <a:ext uri="{FF2B5EF4-FFF2-40B4-BE49-F238E27FC236}">
                <a16:creationId xmlns:a16="http://schemas.microsoft.com/office/drawing/2014/main" id="{B6BB5C5B-4AE6-405D-A579-910DEA5A61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208" y="230418"/>
            <a:ext cx="907106" cy="129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77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ctrTitle" idx="4294967295"/>
          </p:nvPr>
        </p:nvSpPr>
        <p:spPr>
          <a:xfrm>
            <a:off x="150333" y="882549"/>
            <a:ext cx="3479576" cy="2629394"/>
          </a:xfrm>
          <a:prstGeom prst="rect">
            <a:avLst/>
          </a:prstGeom>
        </p:spPr>
        <p:txBody>
          <a:bodyPr spcFirstLastPara="1" wrap="square" lIns="91425" tIns="91425" rIns="91425" bIns="91425" anchor="ctr" anchorCtr="0">
            <a:noAutofit/>
          </a:bodyPr>
          <a:lstStyle/>
          <a:p>
            <a:br>
              <a:rPr lang="cs-CZ" sz="2800" dirty="0">
                <a:solidFill>
                  <a:schemeClr val="accent5"/>
                </a:solidFill>
              </a:rPr>
            </a:br>
            <a:br>
              <a:rPr lang="cs-CZ" sz="2800" dirty="0">
                <a:solidFill>
                  <a:schemeClr val="accent5"/>
                </a:solidFill>
              </a:rPr>
            </a:br>
            <a:br>
              <a:rPr lang="cs-CZ" sz="2800" dirty="0">
                <a:solidFill>
                  <a:schemeClr val="accent5"/>
                </a:solidFill>
              </a:rPr>
            </a:br>
            <a:br>
              <a:rPr lang="cs-CZ" sz="2800" dirty="0">
                <a:solidFill>
                  <a:schemeClr val="accent5"/>
                </a:solidFill>
              </a:rPr>
            </a:br>
            <a:r>
              <a:rPr lang="cs-CZ" sz="2800" dirty="0">
                <a:solidFill>
                  <a:schemeClr val="accent5"/>
                </a:solidFill>
              </a:rPr>
              <a:t>pana Petra </a:t>
            </a:r>
            <a:r>
              <a:rPr lang="cs-CZ" sz="2800" dirty="0" err="1">
                <a:solidFill>
                  <a:schemeClr val="accent5"/>
                </a:solidFill>
              </a:rPr>
              <a:t>Třebického</a:t>
            </a:r>
            <a:br>
              <a:rPr lang="cs-CZ" sz="2800" dirty="0">
                <a:solidFill>
                  <a:schemeClr val="accent5"/>
                </a:solidFill>
              </a:rPr>
            </a:br>
            <a:br>
              <a:rPr lang="cs-CZ" sz="2800" dirty="0">
                <a:solidFill>
                  <a:schemeClr val="accent5"/>
                </a:solidFill>
              </a:rPr>
            </a:br>
            <a:r>
              <a:rPr lang="cs-CZ" dirty="0">
                <a:solidFill>
                  <a:schemeClr val="accent5"/>
                </a:solidFill>
              </a:rPr>
              <a:t>za dlouholetou vynikající práci a</a:t>
            </a:r>
            <a:br>
              <a:rPr lang="cs-CZ" dirty="0">
                <a:solidFill>
                  <a:schemeClr val="accent5"/>
                </a:solidFill>
              </a:rPr>
            </a:br>
            <a:r>
              <a:rPr lang="cs-CZ" dirty="0" err="1">
                <a:solidFill>
                  <a:schemeClr val="accent5"/>
                </a:solidFill>
              </a:rPr>
              <a:t>a</a:t>
            </a:r>
            <a:r>
              <a:rPr lang="cs-CZ" dirty="0">
                <a:solidFill>
                  <a:schemeClr val="accent5"/>
                </a:solidFill>
              </a:rPr>
              <a:t> profesionální přístup. </a:t>
            </a:r>
            <a:br>
              <a:rPr lang="cs-CZ" dirty="0">
                <a:effectLst/>
                <a:latin typeface="Times New Roman" panose="02020603050405020304" pitchFamily="18" charset="0"/>
                <a:ea typeface="Times New Roman" panose="02020603050405020304" pitchFamily="18" charset="0"/>
              </a:rPr>
            </a:br>
            <a:br>
              <a:rPr lang="cs-CZ" sz="2800" dirty="0">
                <a:solidFill>
                  <a:schemeClr val="accent5"/>
                </a:solidFill>
              </a:rPr>
            </a:br>
            <a:br>
              <a:rPr lang="cs-CZ" dirty="0">
                <a:solidFill>
                  <a:schemeClr val="accent5"/>
                </a:solidFill>
              </a:rPr>
            </a:br>
            <a:r>
              <a:rPr lang="cs-CZ" dirty="0">
                <a:solidFill>
                  <a:schemeClr val="accent5"/>
                </a:solidFill>
              </a:rPr>
              <a:t> </a:t>
            </a:r>
            <a:r>
              <a:rPr lang="cs-CZ"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2800" dirty="0">
                <a:solidFill>
                  <a:schemeClr val="accent5"/>
                </a:solidFill>
              </a:rPr>
            </a:br>
            <a:br>
              <a:rPr lang="cs-CZ" sz="2800" dirty="0">
                <a:solidFill>
                  <a:schemeClr val="accent5"/>
                </a:solidFill>
              </a:rPr>
            </a:br>
            <a:endParaRPr lang="cs-CZ" sz="2800" dirty="0">
              <a:solidFill>
                <a:schemeClr val="accent5"/>
              </a:solidFill>
            </a:endParaRPr>
          </a:p>
        </p:txBody>
      </p:sp>
      <p:pic>
        <p:nvPicPr>
          <p:cNvPr id="3" name="Obrázek 2">
            <a:extLst>
              <a:ext uri="{FF2B5EF4-FFF2-40B4-BE49-F238E27FC236}">
                <a16:creationId xmlns:a16="http://schemas.microsoft.com/office/drawing/2014/main" id="{2468F63B-03F9-4006-B1FF-924F7C48F973}"/>
              </a:ext>
            </a:extLst>
          </p:cNvPr>
          <p:cNvPicPr>
            <a:picLocks noChangeAspect="1"/>
          </p:cNvPicPr>
          <p:nvPr/>
        </p:nvPicPr>
        <p:blipFill>
          <a:blip r:embed="rId3"/>
          <a:stretch>
            <a:fillRect/>
          </a:stretch>
        </p:blipFill>
        <p:spPr>
          <a:xfrm>
            <a:off x="4406638" y="178026"/>
            <a:ext cx="4244434" cy="4183582"/>
          </a:xfrm>
          <a:prstGeom prst="rect">
            <a:avLst/>
          </a:prstGeom>
        </p:spPr>
      </p:pic>
    </p:spTree>
    <p:extLst>
      <p:ext uri="{BB962C8B-B14F-4D97-AF65-F5344CB8AC3E}">
        <p14:creationId xmlns:p14="http://schemas.microsoft.com/office/powerpoint/2010/main" val="587503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09673" y="546807"/>
            <a:ext cx="6347177" cy="4151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sz="2400" dirty="0">
                <a:effectLst/>
                <a:latin typeface="Calibri" panose="020F0502020204030204" pitchFamily="34" charset="0"/>
                <a:ea typeface="Calibri" panose="020F0502020204030204" pitchFamily="34" charset="0"/>
              </a:rPr>
              <a:t>Petr </a:t>
            </a:r>
            <a:r>
              <a:rPr lang="cs-CZ" sz="2400" dirty="0" err="1">
                <a:effectLst/>
                <a:latin typeface="Calibri" panose="020F0502020204030204" pitchFamily="34" charset="0"/>
                <a:ea typeface="Calibri" panose="020F0502020204030204" pitchFamily="34" charset="0"/>
              </a:rPr>
              <a:t>Třebický</a:t>
            </a:r>
            <a:r>
              <a:rPr lang="cs-CZ" sz="2400" dirty="0">
                <a:effectLst/>
                <a:latin typeface="Calibri" panose="020F0502020204030204" pitchFamily="34" charset="0"/>
                <a:ea typeface="Calibri" panose="020F0502020204030204" pitchFamily="34" charset="0"/>
              </a:rPr>
              <a:t> </a:t>
            </a:r>
            <a:r>
              <a:rPr lang="cs-CZ" sz="2400" dirty="0"/>
              <a:t> </a:t>
            </a:r>
            <a:endParaRPr sz="2400" dirty="0"/>
          </a:p>
        </p:txBody>
      </p:sp>
      <p:sp>
        <p:nvSpPr>
          <p:cNvPr id="3" name="Zástupný text 2">
            <a:extLst>
              <a:ext uri="{FF2B5EF4-FFF2-40B4-BE49-F238E27FC236}">
                <a16:creationId xmlns:a16="http://schemas.microsoft.com/office/drawing/2014/main" id="{A2EB92D2-23C2-4A59-8FEC-B8FE6445CECF}"/>
              </a:ext>
            </a:extLst>
          </p:cNvPr>
          <p:cNvSpPr>
            <a:spLocks noGrp="1"/>
          </p:cNvSpPr>
          <p:nvPr>
            <p:ph type="body" idx="1"/>
          </p:nvPr>
        </p:nvSpPr>
        <p:spPr>
          <a:xfrm>
            <a:off x="0" y="1195085"/>
            <a:ext cx="8909332" cy="4037426"/>
          </a:xfrm>
        </p:spPr>
        <p:txBody>
          <a:bodyPr/>
          <a:lstStyle/>
          <a:p>
            <a:pPr marL="101600" indent="0" algn="just">
              <a:buNone/>
            </a:pPr>
            <a:r>
              <a:rPr lang="cs-CZ" sz="1350">
                <a:effectLst/>
                <a:latin typeface="Roboto Condensed" panose="02000000000000000000" pitchFamily="2" charset="0"/>
                <a:ea typeface="Roboto Condensed" panose="02000000000000000000" pitchFamily="2" charset="0"/>
                <a:cs typeface="Times New Roman" panose="02020603050405020304" pitchFamily="18" charset="0"/>
              </a:rPr>
              <a:t>     </a:t>
            </a:r>
            <a:endParaRPr lang="cs-CZ" sz="1350" dirty="0">
              <a:effectLst/>
              <a:latin typeface="Roboto Condensed" panose="02000000000000000000" pitchFamily="2" charset="0"/>
              <a:ea typeface="Roboto Condensed" panose="02000000000000000000" pitchFamily="2" charset="0"/>
              <a:cs typeface="Times New Roman" panose="02020603050405020304" pitchFamily="18" charset="0"/>
            </a:endParaRPr>
          </a:p>
          <a:p>
            <a:pPr marL="101600" indent="0" algn="just">
              <a:spcBef>
                <a:spcPts val="120"/>
              </a:spcBef>
              <a:spcAft>
                <a:spcPts val="120"/>
              </a:spcAft>
              <a:buNone/>
            </a:pPr>
            <a:endParaRPr lang="cs-CZ" sz="1600" dirty="0"/>
          </a:p>
        </p:txBody>
      </p:sp>
      <p:sp>
        <p:nvSpPr>
          <p:cNvPr id="2" name="TextovéPole 1">
            <a:extLst>
              <a:ext uri="{FF2B5EF4-FFF2-40B4-BE49-F238E27FC236}">
                <a16:creationId xmlns:a16="http://schemas.microsoft.com/office/drawing/2014/main" id="{3FE64405-EDB0-41E4-9F09-A3088F7FDA49}"/>
              </a:ext>
            </a:extLst>
          </p:cNvPr>
          <p:cNvSpPr txBox="1"/>
          <p:nvPr/>
        </p:nvSpPr>
        <p:spPr>
          <a:xfrm>
            <a:off x="232347" y="1446551"/>
            <a:ext cx="8444637" cy="2554545"/>
          </a:xfrm>
          <a:prstGeom prst="rect">
            <a:avLst/>
          </a:prstGeom>
          <a:noFill/>
        </p:spPr>
        <p:txBody>
          <a:bodyPr wrap="square" rtlCol="0">
            <a:spAutoFit/>
          </a:bodyPr>
          <a:lstStyle/>
          <a:p>
            <a:pPr algn="just"/>
            <a:r>
              <a:rPr lang="cs-CZ" sz="2000" dirty="0">
                <a:latin typeface="Roboto Condensed" panose="02000000000000000000" pitchFamily="2" charset="0"/>
                <a:ea typeface="Roboto Condensed" panose="02000000000000000000" pitchFamily="2" charset="0"/>
              </a:rPr>
              <a:t>      </a:t>
            </a:r>
            <a:r>
              <a:rPr lang="cs-CZ" sz="2000" dirty="0">
                <a:solidFill>
                  <a:schemeClr val="accent1">
                    <a:lumMod val="75000"/>
                  </a:schemeClr>
                </a:solidFill>
                <a:latin typeface="Roboto Condensed" panose="02000000000000000000" pitchFamily="2" charset="0"/>
                <a:ea typeface="Roboto Condensed" panose="02000000000000000000" pitchFamily="2" charset="0"/>
              </a:rPr>
              <a:t>Pan Petr </a:t>
            </a:r>
            <a:r>
              <a:rPr lang="cs-CZ" sz="2000" dirty="0" err="1">
                <a:solidFill>
                  <a:schemeClr val="accent1">
                    <a:lumMod val="75000"/>
                  </a:schemeClr>
                </a:solidFill>
                <a:latin typeface="Roboto Condensed" panose="02000000000000000000" pitchFamily="2" charset="0"/>
                <a:ea typeface="Roboto Condensed" panose="02000000000000000000" pitchFamily="2" charset="0"/>
              </a:rPr>
              <a:t>Třebický</a:t>
            </a:r>
            <a:r>
              <a:rPr lang="cs-CZ" sz="2000" dirty="0">
                <a:solidFill>
                  <a:schemeClr val="accent1">
                    <a:lumMod val="75000"/>
                  </a:schemeClr>
                </a:solidFill>
                <a:latin typeface="Roboto Condensed" panose="02000000000000000000" pitchFamily="2" charset="0"/>
                <a:ea typeface="Roboto Condensed" panose="02000000000000000000" pitchFamily="2" charset="0"/>
              </a:rPr>
              <a:t> pracuje v naší organizaci od roku 1979. V příštím roce završí 30 let na pozici vedoucího autodílny. Za tuto dobu pod jeho rukama prošly stovky sanitních vozů, které jeho tým zajišťuje pro výjezdové skupiny ZZS ÚK. </a:t>
            </a:r>
          </a:p>
          <a:p>
            <a:pPr algn="just"/>
            <a:endParaRPr lang="cs-CZ" sz="2000" dirty="0">
              <a:solidFill>
                <a:schemeClr val="accent1">
                  <a:lumMod val="75000"/>
                </a:schemeClr>
              </a:solidFill>
              <a:latin typeface="Roboto Condensed" panose="02000000000000000000" pitchFamily="2" charset="0"/>
              <a:ea typeface="Roboto Condensed" panose="02000000000000000000" pitchFamily="2" charset="0"/>
            </a:endParaRPr>
          </a:p>
          <a:p>
            <a:pPr algn="just"/>
            <a:r>
              <a:rPr lang="cs-CZ" sz="2000" dirty="0">
                <a:solidFill>
                  <a:schemeClr val="accent1">
                    <a:lumMod val="75000"/>
                  </a:schemeClr>
                </a:solidFill>
                <a:latin typeface="Roboto Condensed" panose="02000000000000000000" pitchFamily="2" charset="0"/>
                <a:ea typeface="Roboto Condensed" panose="02000000000000000000" pitchFamily="2" charset="0"/>
              </a:rPr>
              <a:t>     Petra </a:t>
            </a:r>
            <a:r>
              <a:rPr lang="cs-CZ" sz="2000" dirty="0" err="1">
                <a:solidFill>
                  <a:schemeClr val="accent1">
                    <a:lumMod val="75000"/>
                  </a:schemeClr>
                </a:solidFill>
                <a:latin typeface="Roboto Condensed" panose="02000000000000000000" pitchFamily="2" charset="0"/>
                <a:ea typeface="Roboto Condensed" panose="02000000000000000000" pitchFamily="2" charset="0"/>
              </a:rPr>
              <a:t>Třebického</a:t>
            </a:r>
            <a:r>
              <a:rPr lang="cs-CZ" sz="2000" dirty="0">
                <a:solidFill>
                  <a:schemeClr val="accent1">
                    <a:lumMod val="75000"/>
                  </a:schemeClr>
                </a:solidFill>
                <a:latin typeface="Roboto Condensed" panose="02000000000000000000" pitchFamily="2" charset="0"/>
                <a:ea typeface="Roboto Condensed" panose="02000000000000000000" pitchFamily="2" charset="0"/>
              </a:rPr>
              <a:t> charakterizuje známé rčení: „Nic není nemožné“ a některé zázraky dokáže se svým týmem pro výjezdové skupiny zajistit téměř na počkání. Vstřícný a ochotný, vše řeší nejen s odborným nadhledem, ale zejména jeho přátelská povaha a úsměv na tváři nás vždy přivítá při příjezdu do autodílny.  </a:t>
            </a:r>
          </a:p>
        </p:txBody>
      </p:sp>
    </p:spTree>
    <p:extLst>
      <p:ext uri="{BB962C8B-B14F-4D97-AF65-F5344CB8AC3E}">
        <p14:creationId xmlns:p14="http://schemas.microsoft.com/office/powerpoint/2010/main" val="1916118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Google Shape;224;p14"/>
          <p:cNvSpPr txBox="1"/>
          <p:nvPr/>
        </p:nvSpPr>
        <p:spPr>
          <a:xfrm>
            <a:off x="536353" y="383251"/>
            <a:ext cx="1575668" cy="204728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
        <p:nvSpPr>
          <p:cNvPr id="11" name="Nadpis 4">
            <a:extLst>
              <a:ext uri="{FF2B5EF4-FFF2-40B4-BE49-F238E27FC236}">
                <a16:creationId xmlns:a16="http://schemas.microsoft.com/office/drawing/2014/main" id="{FC6E5E07-3440-41DA-945E-BFE3D4D09329}"/>
              </a:ext>
            </a:extLst>
          </p:cNvPr>
          <p:cNvSpPr>
            <a:spLocks noGrp="1"/>
          </p:cNvSpPr>
          <p:nvPr>
            <p:ph type="subTitle" idx="1"/>
          </p:nvPr>
        </p:nvSpPr>
        <p:spPr>
          <a:xfrm>
            <a:off x="395976" y="1190877"/>
            <a:ext cx="5656867" cy="2047285"/>
          </a:xfrm>
        </p:spPr>
        <p:txBody>
          <a:bodyPr/>
          <a:lstStyle/>
          <a:p>
            <a:pPr algn="ctr">
              <a:spcBef>
                <a:spcPct val="0"/>
              </a:spcBef>
              <a:buNone/>
              <a:defRPr/>
            </a:pPr>
            <a:endPar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ZDRAVOTNICKÁ ZÁCHRANNÁ SLUŽBA </a:t>
            </a:r>
          </a:p>
          <a:p>
            <a:pPr algn="ctr">
              <a:spcBef>
                <a:spcPct val="0"/>
              </a:spcBef>
              <a:buNone/>
              <a:defRPr/>
            </a:pPr>
            <a:endPar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MORAVSKOSLEZSKÉHO KRAJE</a:t>
            </a:r>
            <a:b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br>
              <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endParaRPr lang="cs-CZ" dirty="0"/>
          </a:p>
        </p:txBody>
      </p:sp>
      <p:sp>
        <p:nvSpPr>
          <p:cNvPr id="13" name="TextovéPole 12">
            <a:extLst>
              <a:ext uri="{FF2B5EF4-FFF2-40B4-BE49-F238E27FC236}">
                <a16:creationId xmlns:a16="http://schemas.microsoft.com/office/drawing/2014/main" id="{E1BD9F0B-A1D8-4326-B57B-3B5787CC77D4}"/>
              </a:ext>
            </a:extLst>
          </p:cNvPr>
          <p:cNvSpPr txBox="1"/>
          <p:nvPr/>
        </p:nvSpPr>
        <p:spPr>
          <a:xfrm>
            <a:off x="1025665" y="3552426"/>
            <a:ext cx="4576046"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za rok 2021</a:t>
            </a:r>
            <a:endParaRPr lang="en-US" altLang="cs-CZ" sz="2400" b="1" dirty="0">
              <a:ln/>
              <a:solidFill>
                <a:schemeClr val="accent4"/>
              </a:solidFill>
              <a:latin typeface="Segoe UI Black" panose="020B0A02040204020203" pitchFamily="34" charset="0"/>
              <a:ea typeface="Segoe UI Black" panose="020B0A02040204020203" pitchFamily="34" charset="0"/>
            </a:endParaRPr>
          </a:p>
        </p:txBody>
      </p:sp>
      <p:pic>
        <p:nvPicPr>
          <p:cNvPr id="10" name="Picture 4" descr="logo 1202 krivky.emf">
            <a:extLst>
              <a:ext uri="{FF2B5EF4-FFF2-40B4-BE49-F238E27FC236}">
                <a16:creationId xmlns:a16="http://schemas.microsoft.com/office/drawing/2014/main" id="{C4259E5D-1260-9546-A01B-1E199150D6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73" y="57021"/>
            <a:ext cx="1711682"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55958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ctrTitle" idx="4294967295"/>
          </p:nvPr>
        </p:nvSpPr>
        <p:spPr>
          <a:xfrm>
            <a:off x="150332" y="882549"/>
            <a:ext cx="4274961" cy="2629394"/>
          </a:xfrm>
          <a:prstGeom prst="rect">
            <a:avLst/>
          </a:prstGeom>
        </p:spPr>
        <p:txBody>
          <a:bodyPr spcFirstLastPara="1" wrap="square" lIns="91425" tIns="91425" rIns="91425" bIns="91425" anchor="ctr" anchorCtr="0">
            <a:noAutofit/>
          </a:bodyPr>
          <a:lstStyle/>
          <a:p>
            <a:br>
              <a:rPr lang="cs-CZ" sz="2800" dirty="0">
                <a:solidFill>
                  <a:schemeClr val="accent5"/>
                </a:solidFill>
              </a:rPr>
            </a:br>
            <a:br>
              <a:rPr lang="cs-CZ" sz="2800" dirty="0">
                <a:solidFill>
                  <a:schemeClr val="accent5"/>
                </a:solidFill>
              </a:rPr>
            </a:br>
            <a:br>
              <a:rPr lang="cs-CZ" sz="2800" dirty="0">
                <a:solidFill>
                  <a:schemeClr val="accent5"/>
                </a:solidFill>
              </a:rPr>
            </a:br>
            <a:br>
              <a:rPr lang="cs-CZ" sz="2800" dirty="0">
                <a:solidFill>
                  <a:schemeClr val="accent5"/>
                </a:solidFill>
              </a:rPr>
            </a:br>
            <a:r>
              <a:rPr lang="cs-CZ" sz="2800" dirty="0">
                <a:solidFill>
                  <a:schemeClr val="accent5"/>
                </a:solidFill>
              </a:rPr>
              <a:t>pana Vladimíra Pavelku</a:t>
            </a:r>
            <a:br>
              <a:rPr lang="cs-CZ" sz="2800" dirty="0">
                <a:solidFill>
                  <a:schemeClr val="accent5"/>
                </a:solidFill>
              </a:rPr>
            </a:br>
            <a:br>
              <a:rPr lang="cs-CZ" sz="2800" dirty="0">
                <a:solidFill>
                  <a:schemeClr val="accent5"/>
                </a:solidFill>
              </a:rPr>
            </a:br>
            <a:r>
              <a:rPr lang="cs-CZ" dirty="0">
                <a:solidFill>
                  <a:schemeClr val="accent5"/>
                </a:solidFill>
              </a:rPr>
              <a:t>za dlouhodobý přínos a zásluhy o rozvoj</a:t>
            </a:r>
            <a:br>
              <a:rPr lang="cs-CZ" dirty="0">
                <a:solidFill>
                  <a:schemeClr val="accent5"/>
                </a:solidFill>
              </a:rPr>
            </a:br>
            <a:r>
              <a:rPr lang="cs-CZ" dirty="0">
                <a:solidFill>
                  <a:schemeClr val="accent5"/>
                </a:solidFill>
              </a:rPr>
              <a:t>ZZS Moravskoslezského kraje.</a:t>
            </a:r>
            <a:br>
              <a:rPr lang="cs-CZ" dirty="0">
                <a:solidFill>
                  <a:schemeClr val="accent5"/>
                </a:solidFill>
              </a:rPr>
            </a:br>
            <a:br>
              <a:rPr lang="cs-CZ" dirty="0">
                <a:effectLst/>
                <a:latin typeface="Times New Roman" panose="02020603050405020304" pitchFamily="18" charset="0"/>
                <a:ea typeface="Times New Roman" panose="02020603050405020304" pitchFamily="18" charset="0"/>
              </a:rPr>
            </a:br>
            <a:br>
              <a:rPr lang="cs-CZ" sz="2800" dirty="0">
                <a:solidFill>
                  <a:schemeClr val="accent5"/>
                </a:solidFill>
              </a:rPr>
            </a:br>
            <a:br>
              <a:rPr lang="cs-CZ" dirty="0">
                <a:solidFill>
                  <a:schemeClr val="accent5"/>
                </a:solidFill>
              </a:rPr>
            </a:br>
            <a:r>
              <a:rPr lang="cs-CZ" dirty="0">
                <a:solidFill>
                  <a:schemeClr val="accent5"/>
                </a:solidFill>
              </a:rPr>
              <a:t> </a:t>
            </a:r>
            <a:r>
              <a:rPr lang="cs-CZ"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2800" dirty="0">
                <a:solidFill>
                  <a:schemeClr val="accent5"/>
                </a:solidFill>
              </a:rPr>
            </a:br>
            <a:br>
              <a:rPr lang="cs-CZ" sz="2800" dirty="0">
                <a:solidFill>
                  <a:schemeClr val="accent5"/>
                </a:solidFill>
              </a:rPr>
            </a:br>
            <a:endParaRPr lang="cs-CZ" sz="2800" dirty="0">
              <a:solidFill>
                <a:schemeClr val="accent5"/>
              </a:solidFill>
            </a:endParaRPr>
          </a:p>
        </p:txBody>
      </p:sp>
      <p:pic>
        <p:nvPicPr>
          <p:cNvPr id="2" name="Obrázek 1">
            <a:extLst>
              <a:ext uri="{FF2B5EF4-FFF2-40B4-BE49-F238E27FC236}">
                <a16:creationId xmlns:a16="http://schemas.microsoft.com/office/drawing/2014/main" id="{E3224723-63B9-EE4A-ABBE-C67304E16503}"/>
              </a:ext>
            </a:extLst>
          </p:cNvPr>
          <p:cNvPicPr>
            <a:picLocks noChangeAspect="1"/>
          </p:cNvPicPr>
          <p:nvPr/>
        </p:nvPicPr>
        <p:blipFill>
          <a:blip r:embed="rId3"/>
          <a:stretch>
            <a:fillRect/>
          </a:stretch>
        </p:blipFill>
        <p:spPr>
          <a:xfrm>
            <a:off x="4425293" y="182880"/>
            <a:ext cx="4632383" cy="4174236"/>
          </a:xfrm>
          <a:prstGeom prst="rect">
            <a:avLst/>
          </a:prstGeom>
          <a:ln>
            <a:solidFill>
              <a:schemeClr val="tx1"/>
            </a:solidFill>
          </a:ln>
        </p:spPr>
      </p:pic>
    </p:spTree>
    <p:extLst>
      <p:ext uri="{BB962C8B-B14F-4D97-AF65-F5344CB8AC3E}">
        <p14:creationId xmlns:p14="http://schemas.microsoft.com/office/powerpoint/2010/main" val="3687273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09673" y="546807"/>
            <a:ext cx="6347177" cy="4151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sz="2400" dirty="0">
                <a:effectLst/>
                <a:latin typeface="Calibri" panose="020F0502020204030204" pitchFamily="34" charset="0"/>
                <a:ea typeface="Calibri" panose="020F0502020204030204" pitchFamily="34" charset="0"/>
              </a:rPr>
              <a:t>Vladimír Pavelka </a:t>
            </a:r>
            <a:r>
              <a:rPr lang="cs-CZ" sz="2400" dirty="0"/>
              <a:t> </a:t>
            </a:r>
            <a:endParaRPr sz="2400" dirty="0"/>
          </a:p>
        </p:txBody>
      </p:sp>
      <p:sp>
        <p:nvSpPr>
          <p:cNvPr id="3" name="Zástupný text 2">
            <a:extLst>
              <a:ext uri="{FF2B5EF4-FFF2-40B4-BE49-F238E27FC236}">
                <a16:creationId xmlns:a16="http://schemas.microsoft.com/office/drawing/2014/main" id="{A2EB92D2-23C2-4A59-8FEC-B8FE6445CECF}"/>
              </a:ext>
            </a:extLst>
          </p:cNvPr>
          <p:cNvSpPr>
            <a:spLocks noGrp="1"/>
          </p:cNvSpPr>
          <p:nvPr>
            <p:ph type="body" idx="1"/>
          </p:nvPr>
        </p:nvSpPr>
        <p:spPr>
          <a:xfrm>
            <a:off x="0" y="1195085"/>
            <a:ext cx="8909332" cy="4037426"/>
          </a:xfrm>
        </p:spPr>
        <p:txBody>
          <a:bodyPr/>
          <a:lstStyle/>
          <a:p>
            <a:pPr marL="101600" indent="0" algn="just">
              <a:buNone/>
            </a:pPr>
            <a:r>
              <a:rPr lang="cs-CZ" sz="1350" dirty="0">
                <a:effectLst/>
                <a:latin typeface="Roboto Condensed" panose="02000000000000000000" pitchFamily="2" charset="0"/>
                <a:ea typeface="Roboto Condensed" panose="02000000000000000000" pitchFamily="2" charset="0"/>
                <a:cs typeface="Times New Roman" panose="02020603050405020304" pitchFamily="18" charset="0"/>
              </a:rPr>
              <a:t>     </a:t>
            </a:r>
          </a:p>
          <a:p>
            <a:pPr marL="101600" indent="0" algn="just">
              <a:spcBef>
                <a:spcPts val="120"/>
              </a:spcBef>
              <a:spcAft>
                <a:spcPts val="120"/>
              </a:spcAft>
              <a:buNone/>
            </a:pPr>
            <a:endParaRPr lang="cs-CZ" sz="1600" dirty="0"/>
          </a:p>
        </p:txBody>
      </p:sp>
      <p:sp>
        <p:nvSpPr>
          <p:cNvPr id="2" name="TextovéPole 1">
            <a:extLst>
              <a:ext uri="{FF2B5EF4-FFF2-40B4-BE49-F238E27FC236}">
                <a16:creationId xmlns:a16="http://schemas.microsoft.com/office/drawing/2014/main" id="{3FE64405-EDB0-41E4-9F09-A3088F7FDA49}"/>
              </a:ext>
            </a:extLst>
          </p:cNvPr>
          <p:cNvSpPr txBox="1"/>
          <p:nvPr/>
        </p:nvSpPr>
        <p:spPr>
          <a:xfrm>
            <a:off x="464695" y="1542435"/>
            <a:ext cx="8444637" cy="400110"/>
          </a:xfrm>
          <a:prstGeom prst="rect">
            <a:avLst/>
          </a:prstGeom>
          <a:noFill/>
        </p:spPr>
        <p:txBody>
          <a:bodyPr wrap="square" rtlCol="0">
            <a:spAutoFit/>
          </a:bodyPr>
          <a:lstStyle/>
          <a:p>
            <a:pPr algn="just"/>
            <a:r>
              <a:rPr lang="cs-CZ" sz="2000" dirty="0">
                <a:latin typeface="Roboto Condensed" panose="02000000000000000000" pitchFamily="2" charset="0"/>
                <a:ea typeface="Roboto Condensed" panose="02000000000000000000" pitchFamily="2" charset="0"/>
              </a:rPr>
              <a:t>      </a:t>
            </a:r>
          </a:p>
        </p:txBody>
      </p:sp>
      <p:sp>
        <p:nvSpPr>
          <p:cNvPr id="5" name="Obdélník 4">
            <a:extLst>
              <a:ext uri="{FF2B5EF4-FFF2-40B4-BE49-F238E27FC236}">
                <a16:creationId xmlns:a16="http://schemas.microsoft.com/office/drawing/2014/main" id="{B063AE7B-A725-6541-96D8-F8DC261F3A52}"/>
              </a:ext>
            </a:extLst>
          </p:cNvPr>
          <p:cNvSpPr/>
          <p:nvPr/>
        </p:nvSpPr>
        <p:spPr>
          <a:xfrm>
            <a:off x="232346" y="1542435"/>
            <a:ext cx="6817677" cy="3385542"/>
          </a:xfrm>
          <a:prstGeom prst="rect">
            <a:avLst/>
          </a:prstGeom>
        </p:spPr>
        <p:txBody>
          <a:bodyPr wrap="square">
            <a:spAutoFit/>
          </a:bodyPr>
          <a:lstStyle/>
          <a:p>
            <a:pPr algn="just"/>
            <a:r>
              <a:rPr lang="cs-CZ" sz="2000" dirty="0">
                <a:solidFill>
                  <a:schemeClr val="accent1">
                    <a:lumMod val="75000"/>
                  </a:schemeClr>
                </a:solidFill>
                <a:latin typeface="Roboto" panose="02000000000000000000" pitchFamily="2" charset="0"/>
                <a:ea typeface="Roboto" panose="02000000000000000000" pitchFamily="2" charset="0"/>
              </a:rPr>
              <a:t>„Na záchraně životů se podílel nejprve jako řidič vozidla RLP v Městské a Fakultní nemocnicí Ostrava. Stál u vzniku Územního střediska záchranné služby v Ostravě v roce 1993, kde pracoval jako řidič i záchranář LZS. Svou pílí a důsledností si získal respekt ostatních a stal se vedoucím řidičem oblasti Ostrava. Své dlouholeté zkušenosti v posledních letech zúročil v pozici vedoucího provozu. Vykonával ji od roku 2015 do svého nedávného odchodu na důchod, kterého si nyní užívá stejně naplno, jako se desítky let věnoval své práci.“ </a:t>
            </a:r>
          </a:p>
          <a:p>
            <a:pPr algn="just"/>
            <a:r>
              <a:rPr lang="cs-CZ" dirty="0">
                <a:latin typeface="Calibri" panose="020F0502020204030204" pitchFamily="34" charset="0"/>
              </a:rPr>
              <a:t> </a:t>
            </a:r>
          </a:p>
        </p:txBody>
      </p:sp>
    </p:spTree>
    <p:extLst>
      <p:ext uri="{BB962C8B-B14F-4D97-AF65-F5344CB8AC3E}">
        <p14:creationId xmlns:p14="http://schemas.microsoft.com/office/powerpoint/2010/main" val="345623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Google Shape;224;p14"/>
          <p:cNvSpPr txBox="1"/>
          <p:nvPr/>
        </p:nvSpPr>
        <p:spPr>
          <a:xfrm>
            <a:off x="536353" y="383251"/>
            <a:ext cx="1575668" cy="204728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pic>
        <p:nvPicPr>
          <p:cNvPr id="6" name="Obrázek 6">
            <a:extLst>
              <a:ext uri="{FF2B5EF4-FFF2-40B4-BE49-F238E27FC236}">
                <a16:creationId xmlns:a16="http://schemas.microsoft.com/office/drawing/2014/main" id="{D35A5A43-C174-4B02-87BE-174DFEA9AE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53" y="228534"/>
            <a:ext cx="1833568"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Nadpis 4">
            <a:extLst>
              <a:ext uri="{FF2B5EF4-FFF2-40B4-BE49-F238E27FC236}">
                <a16:creationId xmlns:a16="http://schemas.microsoft.com/office/drawing/2014/main" id="{FC6E5E07-3440-41DA-945E-BFE3D4D09329}"/>
              </a:ext>
            </a:extLst>
          </p:cNvPr>
          <p:cNvSpPr>
            <a:spLocks noGrp="1"/>
          </p:cNvSpPr>
          <p:nvPr>
            <p:ph type="subTitle" idx="1"/>
          </p:nvPr>
        </p:nvSpPr>
        <p:spPr>
          <a:xfrm>
            <a:off x="395976" y="1190877"/>
            <a:ext cx="5656867" cy="2047285"/>
          </a:xfrm>
        </p:spPr>
        <p:txBody>
          <a:bodyPr/>
          <a:lstStyle/>
          <a:p>
            <a:pPr algn="ctr">
              <a:spcBef>
                <a:spcPct val="0"/>
              </a:spcBef>
              <a:buNone/>
              <a:defRPr/>
            </a:pPr>
            <a:endPar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ZDRAVOTNICKÁ ZÁCHRANNÁ SLUŽBA </a:t>
            </a:r>
          </a:p>
          <a:p>
            <a:pPr algn="ctr">
              <a:spcBef>
                <a:spcPct val="0"/>
              </a:spcBef>
              <a:buNone/>
              <a:defRPr/>
            </a:pPr>
            <a:endPar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PARDUBICKÉHO KRAJE</a:t>
            </a:r>
            <a:b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br>
              <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endParaRPr lang="cs-CZ" dirty="0"/>
          </a:p>
        </p:txBody>
      </p:sp>
      <p:sp>
        <p:nvSpPr>
          <p:cNvPr id="13" name="TextovéPole 12">
            <a:extLst>
              <a:ext uri="{FF2B5EF4-FFF2-40B4-BE49-F238E27FC236}">
                <a16:creationId xmlns:a16="http://schemas.microsoft.com/office/drawing/2014/main" id="{E1BD9F0B-A1D8-4326-B57B-3B5787CC77D4}"/>
              </a:ext>
            </a:extLst>
          </p:cNvPr>
          <p:cNvSpPr txBox="1"/>
          <p:nvPr/>
        </p:nvSpPr>
        <p:spPr>
          <a:xfrm>
            <a:off x="1025665" y="3552426"/>
            <a:ext cx="4576046"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za rok 2021</a:t>
            </a:r>
            <a:endParaRPr lang="en-US" altLang="cs-CZ" sz="2400" b="1" dirty="0">
              <a:ln/>
              <a:solidFill>
                <a:schemeClr val="accent4"/>
              </a:solidFill>
              <a:latin typeface="Segoe UI Black" panose="020B0A02040204020203" pitchFamily="34" charset="0"/>
              <a:ea typeface="Segoe UI Black" panose="020B0A02040204020203"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Google Shape;224;p14"/>
          <p:cNvSpPr txBox="1"/>
          <p:nvPr/>
        </p:nvSpPr>
        <p:spPr>
          <a:xfrm>
            <a:off x="536353" y="383251"/>
            <a:ext cx="1575668" cy="204728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
        <p:nvSpPr>
          <p:cNvPr id="11" name="Nadpis 4">
            <a:extLst>
              <a:ext uri="{FF2B5EF4-FFF2-40B4-BE49-F238E27FC236}">
                <a16:creationId xmlns:a16="http://schemas.microsoft.com/office/drawing/2014/main" id="{FC6E5E07-3440-41DA-945E-BFE3D4D09329}"/>
              </a:ext>
            </a:extLst>
          </p:cNvPr>
          <p:cNvSpPr>
            <a:spLocks noGrp="1"/>
          </p:cNvSpPr>
          <p:nvPr>
            <p:ph type="subTitle" idx="1"/>
          </p:nvPr>
        </p:nvSpPr>
        <p:spPr>
          <a:xfrm>
            <a:off x="395976" y="1190877"/>
            <a:ext cx="5656867" cy="2047285"/>
          </a:xfrm>
        </p:spPr>
        <p:txBody>
          <a:bodyPr/>
          <a:lstStyle/>
          <a:p>
            <a:pPr algn="ctr">
              <a:spcBef>
                <a:spcPct val="0"/>
              </a:spcBef>
              <a:buNone/>
              <a:defRPr/>
            </a:pPr>
            <a:endPar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ZDRAVOTNICKÁ ZÁCHRANNÁ SLUŽBA </a:t>
            </a:r>
          </a:p>
          <a:p>
            <a:pPr algn="ctr">
              <a:spcBef>
                <a:spcPct val="0"/>
              </a:spcBef>
              <a:buNone/>
              <a:defRPr/>
            </a:pPr>
            <a:endPar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OLOMOUCKÉHO KRAJE</a:t>
            </a:r>
            <a:b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br>
              <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endParaRPr lang="cs-CZ" dirty="0"/>
          </a:p>
        </p:txBody>
      </p:sp>
      <p:sp>
        <p:nvSpPr>
          <p:cNvPr id="13" name="TextovéPole 12">
            <a:extLst>
              <a:ext uri="{FF2B5EF4-FFF2-40B4-BE49-F238E27FC236}">
                <a16:creationId xmlns:a16="http://schemas.microsoft.com/office/drawing/2014/main" id="{E1BD9F0B-A1D8-4326-B57B-3B5787CC77D4}"/>
              </a:ext>
            </a:extLst>
          </p:cNvPr>
          <p:cNvSpPr txBox="1"/>
          <p:nvPr/>
        </p:nvSpPr>
        <p:spPr>
          <a:xfrm>
            <a:off x="1025665" y="3552426"/>
            <a:ext cx="4576046"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za rok 2021</a:t>
            </a:r>
            <a:endParaRPr lang="en-US" altLang="cs-CZ" sz="2400" b="1" dirty="0">
              <a:ln/>
              <a:solidFill>
                <a:schemeClr val="accent4"/>
              </a:solidFill>
              <a:latin typeface="Segoe UI Black" panose="020B0A02040204020203" pitchFamily="34" charset="0"/>
              <a:ea typeface="Segoe UI Black" panose="020B0A02040204020203" pitchFamily="34" charset="0"/>
            </a:endParaRPr>
          </a:p>
        </p:txBody>
      </p:sp>
      <p:pic>
        <p:nvPicPr>
          <p:cNvPr id="6" name="Obrázek 5">
            <a:extLst>
              <a:ext uri="{FF2B5EF4-FFF2-40B4-BE49-F238E27FC236}">
                <a16:creationId xmlns:a16="http://schemas.microsoft.com/office/drawing/2014/main" id="{4513B33A-DAAC-44C8-92FC-D15F0A53E6CB}"/>
              </a:ext>
            </a:extLst>
          </p:cNvPr>
          <p:cNvPicPr>
            <a:picLocks noChangeAspect="1"/>
          </p:cNvPicPr>
          <p:nvPr/>
        </p:nvPicPr>
        <p:blipFill rotWithShape="1">
          <a:blip r:embed="rId3">
            <a:extLst>
              <a:ext uri="{28A0092B-C50C-407E-A947-70E740481C1C}">
                <a14:useLocalDpi xmlns:a14="http://schemas.microsoft.com/office/drawing/2010/main" val="0"/>
              </a:ext>
            </a:extLst>
          </a:blip>
          <a:srcRect l="23761" t="-1" r="24400" b="-1068"/>
          <a:stretch/>
        </p:blipFill>
        <p:spPr>
          <a:xfrm>
            <a:off x="216196" y="116525"/>
            <a:ext cx="1252840" cy="1287104"/>
          </a:xfrm>
          <a:prstGeom prst="rect">
            <a:avLst/>
          </a:prstGeom>
        </p:spPr>
      </p:pic>
    </p:spTree>
    <p:extLst>
      <p:ext uri="{BB962C8B-B14F-4D97-AF65-F5344CB8AC3E}">
        <p14:creationId xmlns:p14="http://schemas.microsoft.com/office/powerpoint/2010/main" val="3080271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ctrTitle" idx="4294967295"/>
          </p:nvPr>
        </p:nvSpPr>
        <p:spPr>
          <a:xfrm>
            <a:off x="150332" y="882549"/>
            <a:ext cx="4369201" cy="2629394"/>
          </a:xfrm>
          <a:prstGeom prst="rect">
            <a:avLst/>
          </a:prstGeom>
        </p:spPr>
        <p:txBody>
          <a:bodyPr spcFirstLastPara="1" wrap="square" lIns="91425" tIns="91425" rIns="91425" bIns="91425" anchor="ctr" anchorCtr="0">
            <a:noAutofit/>
          </a:bodyPr>
          <a:lstStyle/>
          <a:p>
            <a:br>
              <a:rPr lang="cs-CZ" sz="2800" dirty="0">
                <a:solidFill>
                  <a:schemeClr val="accent5"/>
                </a:solidFill>
              </a:rPr>
            </a:br>
            <a:br>
              <a:rPr lang="cs-CZ" sz="2800" dirty="0">
                <a:solidFill>
                  <a:schemeClr val="accent5"/>
                </a:solidFill>
              </a:rPr>
            </a:br>
            <a:br>
              <a:rPr lang="cs-CZ" sz="2800" dirty="0">
                <a:solidFill>
                  <a:schemeClr val="accent5"/>
                </a:solidFill>
              </a:rPr>
            </a:br>
            <a:br>
              <a:rPr lang="cs-CZ" sz="2800" dirty="0">
                <a:solidFill>
                  <a:schemeClr val="accent5"/>
                </a:solidFill>
              </a:rPr>
            </a:br>
            <a:r>
              <a:rPr lang="cs-CZ" sz="2800" dirty="0">
                <a:solidFill>
                  <a:schemeClr val="accent5"/>
                </a:solidFill>
              </a:rPr>
              <a:t>MUDr. Aleše Jakeše</a:t>
            </a:r>
            <a:br>
              <a:rPr lang="cs-CZ" sz="2800" dirty="0">
                <a:solidFill>
                  <a:schemeClr val="accent5"/>
                </a:solidFill>
              </a:rPr>
            </a:br>
            <a:br>
              <a:rPr lang="cs-CZ" sz="2800" dirty="0">
                <a:solidFill>
                  <a:schemeClr val="accent5"/>
                </a:solidFill>
              </a:rPr>
            </a:br>
            <a:r>
              <a:rPr lang="cs-CZ" dirty="0">
                <a:solidFill>
                  <a:schemeClr val="accent5"/>
                </a:solidFill>
              </a:rPr>
              <a:t>za celoživotní přínos </a:t>
            </a:r>
            <a:br>
              <a:rPr lang="cs-CZ" dirty="0">
                <a:solidFill>
                  <a:schemeClr val="accent5"/>
                </a:solidFill>
              </a:rPr>
            </a:br>
            <a:r>
              <a:rPr lang="cs-CZ" dirty="0">
                <a:solidFill>
                  <a:schemeClr val="accent5"/>
                </a:solidFill>
              </a:rPr>
              <a:t>zdravotnické záchranné službě.  </a:t>
            </a:r>
            <a:br>
              <a:rPr lang="cs-CZ" dirty="0">
                <a:solidFill>
                  <a:schemeClr val="accent5"/>
                </a:solidFill>
              </a:rPr>
            </a:br>
            <a:br>
              <a:rPr lang="cs-CZ" dirty="0">
                <a:effectLst/>
                <a:latin typeface="Times New Roman" panose="02020603050405020304" pitchFamily="18" charset="0"/>
                <a:ea typeface="Times New Roman" panose="02020603050405020304" pitchFamily="18" charset="0"/>
              </a:rPr>
            </a:br>
            <a:br>
              <a:rPr lang="cs-CZ" sz="2800" dirty="0">
                <a:solidFill>
                  <a:schemeClr val="accent5"/>
                </a:solidFill>
              </a:rPr>
            </a:br>
            <a:br>
              <a:rPr lang="cs-CZ" dirty="0">
                <a:solidFill>
                  <a:schemeClr val="accent5"/>
                </a:solidFill>
              </a:rPr>
            </a:br>
            <a:r>
              <a:rPr lang="cs-CZ" dirty="0">
                <a:solidFill>
                  <a:schemeClr val="accent5"/>
                </a:solidFill>
              </a:rPr>
              <a:t> </a:t>
            </a:r>
            <a:r>
              <a:rPr lang="cs-CZ"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2800" dirty="0">
                <a:solidFill>
                  <a:schemeClr val="accent5"/>
                </a:solidFill>
              </a:rPr>
            </a:br>
            <a:br>
              <a:rPr lang="cs-CZ" sz="2800" dirty="0">
                <a:solidFill>
                  <a:schemeClr val="accent5"/>
                </a:solidFill>
              </a:rPr>
            </a:br>
            <a:endParaRPr lang="cs-CZ" sz="2800" dirty="0">
              <a:solidFill>
                <a:schemeClr val="accent5"/>
              </a:solidFill>
            </a:endParaRPr>
          </a:p>
        </p:txBody>
      </p:sp>
      <p:pic>
        <p:nvPicPr>
          <p:cNvPr id="3" name="Obrázek 2">
            <a:extLst>
              <a:ext uri="{FF2B5EF4-FFF2-40B4-BE49-F238E27FC236}">
                <a16:creationId xmlns:a16="http://schemas.microsoft.com/office/drawing/2014/main" id="{23E5C882-5A93-4D79-B7F4-A4A0E51741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4868" y="526572"/>
            <a:ext cx="4829466" cy="3623437"/>
          </a:xfrm>
          <a:prstGeom prst="rect">
            <a:avLst/>
          </a:prstGeom>
          <a:noFill/>
          <a:ln>
            <a:noFill/>
          </a:ln>
        </p:spPr>
      </p:pic>
    </p:spTree>
    <p:extLst>
      <p:ext uri="{BB962C8B-B14F-4D97-AF65-F5344CB8AC3E}">
        <p14:creationId xmlns:p14="http://schemas.microsoft.com/office/powerpoint/2010/main" val="830015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09673" y="546807"/>
            <a:ext cx="6347177" cy="4151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sz="2400" dirty="0">
                <a:latin typeface="Calibri" panose="020F0502020204030204" pitchFamily="34" charset="0"/>
                <a:ea typeface="Calibri" panose="020F0502020204030204" pitchFamily="34" charset="0"/>
              </a:rPr>
              <a:t>MUDr. Aleš Jakeš</a:t>
            </a:r>
            <a:r>
              <a:rPr lang="cs-CZ" sz="2400" dirty="0">
                <a:effectLst/>
                <a:latin typeface="Calibri" panose="020F0502020204030204" pitchFamily="34" charset="0"/>
                <a:ea typeface="Calibri" panose="020F0502020204030204" pitchFamily="34" charset="0"/>
              </a:rPr>
              <a:t> </a:t>
            </a:r>
            <a:r>
              <a:rPr lang="cs-CZ" sz="2400" dirty="0"/>
              <a:t> </a:t>
            </a:r>
            <a:endParaRPr sz="2400" dirty="0"/>
          </a:p>
        </p:txBody>
      </p:sp>
      <p:sp>
        <p:nvSpPr>
          <p:cNvPr id="3" name="Zástupný text 2">
            <a:extLst>
              <a:ext uri="{FF2B5EF4-FFF2-40B4-BE49-F238E27FC236}">
                <a16:creationId xmlns:a16="http://schemas.microsoft.com/office/drawing/2014/main" id="{A2EB92D2-23C2-4A59-8FEC-B8FE6445CECF}"/>
              </a:ext>
            </a:extLst>
          </p:cNvPr>
          <p:cNvSpPr>
            <a:spLocks noGrp="1"/>
          </p:cNvSpPr>
          <p:nvPr>
            <p:ph type="body" idx="1"/>
          </p:nvPr>
        </p:nvSpPr>
        <p:spPr>
          <a:xfrm>
            <a:off x="0" y="1195085"/>
            <a:ext cx="8909332" cy="4037426"/>
          </a:xfrm>
        </p:spPr>
        <p:txBody>
          <a:bodyPr/>
          <a:lstStyle/>
          <a:p>
            <a:pPr marL="101600" indent="0" algn="just">
              <a:buNone/>
            </a:pPr>
            <a:r>
              <a:rPr lang="cs-CZ" sz="1350" dirty="0">
                <a:effectLst/>
                <a:latin typeface="Roboto Condensed" panose="02000000000000000000" pitchFamily="2" charset="0"/>
                <a:ea typeface="Roboto Condensed" panose="02000000000000000000" pitchFamily="2" charset="0"/>
                <a:cs typeface="Times New Roman" panose="02020603050405020304" pitchFamily="18" charset="0"/>
              </a:rPr>
              <a:t>     </a:t>
            </a:r>
          </a:p>
          <a:p>
            <a:pPr marL="101600" indent="0" algn="just">
              <a:spcBef>
                <a:spcPts val="120"/>
              </a:spcBef>
              <a:spcAft>
                <a:spcPts val="120"/>
              </a:spcAft>
              <a:buNone/>
            </a:pPr>
            <a:endParaRPr lang="cs-CZ" sz="1600" dirty="0"/>
          </a:p>
        </p:txBody>
      </p:sp>
      <p:sp>
        <p:nvSpPr>
          <p:cNvPr id="2" name="TextovéPole 1">
            <a:extLst>
              <a:ext uri="{FF2B5EF4-FFF2-40B4-BE49-F238E27FC236}">
                <a16:creationId xmlns:a16="http://schemas.microsoft.com/office/drawing/2014/main" id="{3FE64405-EDB0-41E4-9F09-A3088F7FDA49}"/>
              </a:ext>
            </a:extLst>
          </p:cNvPr>
          <p:cNvSpPr txBox="1"/>
          <p:nvPr/>
        </p:nvSpPr>
        <p:spPr>
          <a:xfrm>
            <a:off x="234668" y="1365054"/>
            <a:ext cx="8444637" cy="3697487"/>
          </a:xfrm>
          <a:prstGeom prst="rect">
            <a:avLst/>
          </a:prstGeom>
          <a:noFill/>
        </p:spPr>
        <p:txBody>
          <a:bodyPr wrap="square" rtlCol="0">
            <a:spAutoFit/>
          </a:bodyPr>
          <a:lstStyle/>
          <a:p>
            <a:pPr algn="just"/>
            <a:r>
              <a:rPr lang="cs-CZ" sz="1800" dirty="0">
                <a:solidFill>
                  <a:srgbClr val="000000"/>
                </a:solidFill>
                <a:effectLst/>
                <a:latin typeface="Roboto Condensed" panose="02000000000000000000" pitchFamily="2" charset="0"/>
                <a:ea typeface="Roboto Condensed" panose="02000000000000000000" pitchFamily="2" charset="0"/>
              </a:rPr>
              <a:t>     </a:t>
            </a:r>
            <a:r>
              <a:rPr lang="cs-CZ" sz="1800" dirty="0">
                <a:solidFill>
                  <a:schemeClr val="accent1">
                    <a:lumMod val="75000"/>
                  </a:schemeClr>
                </a:solidFill>
                <a:effectLst/>
                <a:latin typeface="Roboto Condensed" panose="02000000000000000000" pitchFamily="2" charset="0"/>
                <a:ea typeface="Roboto Condensed" panose="02000000000000000000" pitchFamily="2" charset="0"/>
              </a:rPr>
              <a:t>Po absolvování lékařské fakulty UJEP Brno v roce 1985 nastoupil jako lékař na ARO v nemocnici Šumperk, kam se přestěhoval z Vyškova. Od počátku své kariéry projevoval zájem o práci na záchranné službě, kterou započal ihned po atestaci z anesteziologie v roce 1988. Od tohoto okamžiku úzce spolupracoval s MUDr. Petrem Žákem, vedoucím lékařem Územního střediska ZZS Šumperk. V další kariéře pokračoval ve městě Zábřeh, kde se stal jedním ze spoluzakladatelů nového výjezdového stanoviště při poliklinice, ze kterého na jaře 1991 vyjela první „rychlá sanitka“ vůz Škoda 1203. V dalším vývoji pak došlo k transformaci výjezdové skupiny RLP na RV a následně posílení RV o RZP. </a:t>
            </a:r>
          </a:p>
          <a:p>
            <a:pPr algn="just"/>
            <a:r>
              <a:rPr lang="cs-CZ" sz="1800" dirty="0">
                <a:solidFill>
                  <a:schemeClr val="accent1">
                    <a:lumMod val="75000"/>
                  </a:schemeClr>
                </a:solidFill>
                <a:effectLst/>
                <a:latin typeface="Roboto Condensed" panose="02000000000000000000" pitchFamily="2" charset="0"/>
                <a:ea typeface="Roboto Condensed" panose="02000000000000000000" pitchFamily="2" charset="0"/>
              </a:rPr>
              <a:t> </a:t>
            </a:r>
          </a:p>
          <a:p>
            <a:pPr algn="just"/>
            <a:r>
              <a:rPr lang="cs-CZ" sz="1800" dirty="0">
                <a:solidFill>
                  <a:schemeClr val="accent1">
                    <a:lumMod val="75000"/>
                  </a:schemeClr>
                </a:solidFill>
                <a:effectLst/>
                <a:latin typeface="Roboto Condensed" panose="02000000000000000000" pitchFamily="2" charset="0"/>
                <a:ea typeface="Roboto Condensed" panose="02000000000000000000" pitchFamily="2" charset="0"/>
              </a:rPr>
              <a:t>     Na tomto stanovišti pracuje jako vedoucí lékař doposud. Svůj původní obor a práci na ARO nikdy zcela neopustil, ve vedlejším pracovním poměru nadále pracuje na ARO v nemocnici Jeseník.</a:t>
            </a:r>
          </a:p>
          <a:p>
            <a:pPr>
              <a:lnSpc>
                <a:spcPct val="106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48030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Google Shape;224;p14"/>
          <p:cNvSpPr txBox="1"/>
          <p:nvPr/>
        </p:nvSpPr>
        <p:spPr>
          <a:xfrm>
            <a:off x="536353" y="383251"/>
            <a:ext cx="1575668" cy="204728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
        <p:nvSpPr>
          <p:cNvPr id="11" name="Nadpis 4">
            <a:extLst>
              <a:ext uri="{FF2B5EF4-FFF2-40B4-BE49-F238E27FC236}">
                <a16:creationId xmlns:a16="http://schemas.microsoft.com/office/drawing/2014/main" id="{FC6E5E07-3440-41DA-945E-BFE3D4D09329}"/>
              </a:ext>
            </a:extLst>
          </p:cNvPr>
          <p:cNvSpPr>
            <a:spLocks noGrp="1"/>
          </p:cNvSpPr>
          <p:nvPr>
            <p:ph type="subTitle" idx="1"/>
          </p:nvPr>
        </p:nvSpPr>
        <p:spPr>
          <a:xfrm>
            <a:off x="395976" y="1190877"/>
            <a:ext cx="5656867" cy="2047285"/>
          </a:xfrm>
        </p:spPr>
        <p:txBody>
          <a:bodyPr/>
          <a:lstStyle/>
          <a:p>
            <a:pPr algn="ctr">
              <a:spcBef>
                <a:spcPct val="0"/>
              </a:spcBef>
              <a:buNone/>
              <a:defRPr/>
            </a:pPr>
            <a:endPar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PREZIDENT AZZS ČR</a:t>
            </a:r>
          </a:p>
          <a:p>
            <a:pPr algn="ctr">
              <a:spcBef>
                <a:spcPct val="0"/>
              </a:spcBef>
              <a:buNone/>
              <a:defRPr/>
            </a:pPr>
            <a:endParaRPr lang="cs-CZ" altLang="cs-CZ"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MUDr. MAREK SLABÝ, MBA, LL.M</a:t>
            </a:r>
            <a:b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br>
              <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endParaRPr lang="cs-CZ" dirty="0"/>
          </a:p>
        </p:txBody>
      </p:sp>
      <p:sp>
        <p:nvSpPr>
          <p:cNvPr id="13" name="TextovéPole 12">
            <a:extLst>
              <a:ext uri="{FF2B5EF4-FFF2-40B4-BE49-F238E27FC236}">
                <a16:creationId xmlns:a16="http://schemas.microsoft.com/office/drawing/2014/main" id="{E1BD9F0B-A1D8-4326-B57B-3B5787CC77D4}"/>
              </a:ext>
            </a:extLst>
          </p:cNvPr>
          <p:cNvSpPr txBox="1"/>
          <p:nvPr/>
        </p:nvSpPr>
        <p:spPr>
          <a:xfrm>
            <a:off x="1025665" y="3552426"/>
            <a:ext cx="4576046"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za rok 2021</a:t>
            </a:r>
            <a:endParaRPr lang="en-US" altLang="cs-CZ" sz="2400" b="1" dirty="0">
              <a:ln/>
              <a:solidFill>
                <a:schemeClr val="accent4"/>
              </a:solidFill>
              <a:latin typeface="Segoe UI Black" panose="020B0A02040204020203" pitchFamily="34" charset="0"/>
              <a:ea typeface="Segoe UI Black" panose="020B0A02040204020203" pitchFamily="34" charset="0"/>
            </a:endParaRPr>
          </a:p>
        </p:txBody>
      </p:sp>
      <p:pic>
        <p:nvPicPr>
          <p:cNvPr id="3" name="Obrázek 2">
            <a:extLst>
              <a:ext uri="{FF2B5EF4-FFF2-40B4-BE49-F238E27FC236}">
                <a16:creationId xmlns:a16="http://schemas.microsoft.com/office/drawing/2014/main" id="{FC460DBC-711E-4FB8-A96A-8697AC580CD2}"/>
              </a:ext>
            </a:extLst>
          </p:cNvPr>
          <p:cNvPicPr>
            <a:picLocks noChangeAspect="1"/>
          </p:cNvPicPr>
          <p:nvPr/>
        </p:nvPicPr>
        <p:blipFill>
          <a:blip r:embed="rId3"/>
          <a:stretch>
            <a:fillRect/>
          </a:stretch>
        </p:blipFill>
        <p:spPr>
          <a:xfrm>
            <a:off x="324480" y="268267"/>
            <a:ext cx="1787541" cy="1113776"/>
          </a:xfrm>
          <a:prstGeom prst="rect">
            <a:avLst/>
          </a:prstGeom>
        </p:spPr>
      </p:pic>
    </p:spTree>
    <p:extLst>
      <p:ext uri="{BB962C8B-B14F-4D97-AF65-F5344CB8AC3E}">
        <p14:creationId xmlns:p14="http://schemas.microsoft.com/office/powerpoint/2010/main" val="625225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ctrTitle" idx="4294967295"/>
          </p:nvPr>
        </p:nvSpPr>
        <p:spPr>
          <a:xfrm>
            <a:off x="0" y="814261"/>
            <a:ext cx="5340743" cy="3061598"/>
          </a:xfrm>
          <a:prstGeom prst="rect">
            <a:avLst/>
          </a:prstGeom>
        </p:spPr>
        <p:txBody>
          <a:bodyPr spcFirstLastPara="1" wrap="square" lIns="91425" tIns="91425" rIns="91425" bIns="91425" anchor="ctr" anchorCtr="0">
            <a:noAutofit/>
          </a:bodyPr>
          <a:lstStyle/>
          <a:p>
            <a:br>
              <a:rPr lang="cs-CZ" sz="2800" dirty="0">
                <a:solidFill>
                  <a:schemeClr val="accent5"/>
                </a:solidFill>
              </a:rPr>
            </a:br>
            <a:br>
              <a:rPr lang="cs-CZ" sz="2800" dirty="0">
                <a:solidFill>
                  <a:schemeClr val="accent5"/>
                </a:solidFill>
              </a:rPr>
            </a:br>
            <a:br>
              <a:rPr lang="cs-CZ" sz="2800" dirty="0">
                <a:solidFill>
                  <a:schemeClr val="accent5"/>
                </a:solidFill>
              </a:rPr>
            </a:br>
            <a:br>
              <a:rPr lang="cs-CZ" sz="2800" dirty="0">
                <a:solidFill>
                  <a:schemeClr val="accent5"/>
                </a:solidFill>
              </a:rPr>
            </a:br>
            <a:r>
              <a:rPr lang="cs-CZ" sz="2800" dirty="0">
                <a:solidFill>
                  <a:schemeClr val="accent5"/>
                </a:solidFill>
              </a:rPr>
              <a:t>   MUDr.et Bc. Danu Hlaváčkovou</a:t>
            </a:r>
            <a:br>
              <a:rPr lang="cs-CZ" sz="2800" dirty="0">
                <a:solidFill>
                  <a:schemeClr val="accent5"/>
                </a:solidFill>
              </a:rPr>
            </a:br>
            <a:br>
              <a:rPr lang="cs-CZ" sz="2800" dirty="0">
                <a:solidFill>
                  <a:schemeClr val="accent5"/>
                </a:solidFill>
              </a:rPr>
            </a:br>
            <a:r>
              <a:rPr lang="cs-CZ" sz="2800" dirty="0">
                <a:solidFill>
                  <a:schemeClr val="accent5"/>
                </a:solidFill>
              </a:rPr>
              <a:t>   </a:t>
            </a:r>
            <a:r>
              <a:rPr lang="cs-CZ" dirty="0">
                <a:solidFill>
                  <a:schemeClr val="accent5"/>
                </a:solidFill>
              </a:rPr>
              <a:t>za dlouholetou vynikající práci </a:t>
            </a:r>
            <a:br>
              <a:rPr lang="cs-CZ" dirty="0">
                <a:solidFill>
                  <a:schemeClr val="accent5"/>
                </a:solidFill>
              </a:rPr>
            </a:br>
            <a:r>
              <a:rPr lang="cs-CZ" dirty="0">
                <a:solidFill>
                  <a:schemeClr val="accent5"/>
                </a:solidFill>
              </a:rPr>
              <a:t>    při vytváření systému poskytování </a:t>
            </a:r>
            <a:br>
              <a:rPr lang="cs-CZ" dirty="0">
                <a:solidFill>
                  <a:schemeClr val="accent5"/>
                </a:solidFill>
              </a:rPr>
            </a:br>
            <a:r>
              <a:rPr lang="cs-CZ" dirty="0">
                <a:solidFill>
                  <a:schemeClr val="accent5"/>
                </a:solidFill>
              </a:rPr>
              <a:t>    zdravotnické záchranné služby v ČR.</a:t>
            </a:r>
            <a:br>
              <a:rPr lang="cs-CZ" dirty="0">
                <a:solidFill>
                  <a:schemeClr val="accent5"/>
                </a:solidFill>
              </a:rPr>
            </a:br>
            <a:r>
              <a:rPr lang="cs-CZ" dirty="0">
                <a:solidFill>
                  <a:schemeClr val="accent5"/>
                </a:solidFill>
              </a:rPr>
              <a:t> </a:t>
            </a:r>
            <a:r>
              <a:rPr lang="cs-CZ"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2800" dirty="0">
                <a:solidFill>
                  <a:schemeClr val="accent5"/>
                </a:solidFill>
              </a:rPr>
            </a:br>
            <a:br>
              <a:rPr lang="cs-CZ" sz="2800" dirty="0">
                <a:solidFill>
                  <a:schemeClr val="accent5"/>
                </a:solidFill>
              </a:rPr>
            </a:br>
            <a:endParaRPr lang="cs-CZ" sz="2800" dirty="0">
              <a:solidFill>
                <a:schemeClr val="accent5"/>
              </a:solidFill>
            </a:endParaRPr>
          </a:p>
        </p:txBody>
      </p:sp>
      <p:pic>
        <p:nvPicPr>
          <p:cNvPr id="6" name="Obrázek 5">
            <a:extLst>
              <a:ext uri="{FF2B5EF4-FFF2-40B4-BE49-F238E27FC236}">
                <a16:creationId xmlns:a16="http://schemas.microsoft.com/office/drawing/2014/main" id="{837C6B7E-C942-430D-A602-9993123B3879}"/>
              </a:ext>
            </a:extLst>
          </p:cNvPr>
          <p:cNvPicPr>
            <a:picLocks noChangeAspect="1"/>
          </p:cNvPicPr>
          <p:nvPr/>
        </p:nvPicPr>
        <p:blipFill>
          <a:blip r:embed="rId3"/>
          <a:stretch>
            <a:fillRect/>
          </a:stretch>
        </p:blipFill>
        <p:spPr>
          <a:xfrm>
            <a:off x="5114165" y="364983"/>
            <a:ext cx="3867152" cy="3867152"/>
          </a:xfrm>
          <a:prstGeom prst="rect">
            <a:avLst/>
          </a:prstGeom>
        </p:spPr>
      </p:pic>
    </p:spTree>
    <p:extLst>
      <p:ext uri="{BB962C8B-B14F-4D97-AF65-F5344CB8AC3E}">
        <p14:creationId xmlns:p14="http://schemas.microsoft.com/office/powerpoint/2010/main" val="2741449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09673" y="546807"/>
            <a:ext cx="6347177" cy="4151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sz="2400" dirty="0"/>
              <a:t>MUDr. et Bc. Dana Hlaváčková</a:t>
            </a:r>
            <a:endParaRPr sz="2400" dirty="0"/>
          </a:p>
        </p:txBody>
      </p:sp>
      <p:sp>
        <p:nvSpPr>
          <p:cNvPr id="3" name="Zástupný text 2">
            <a:extLst>
              <a:ext uri="{FF2B5EF4-FFF2-40B4-BE49-F238E27FC236}">
                <a16:creationId xmlns:a16="http://schemas.microsoft.com/office/drawing/2014/main" id="{A2EB92D2-23C2-4A59-8FEC-B8FE6445CECF}"/>
              </a:ext>
            </a:extLst>
          </p:cNvPr>
          <p:cNvSpPr>
            <a:spLocks noGrp="1"/>
          </p:cNvSpPr>
          <p:nvPr>
            <p:ph type="body" idx="1"/>
          </p:nvPr>
        </p:nvSpPr>
        <p:spPr>
          <a:xfrm>
            <a:off x="0" y="1359962"/>
            <a:ext cx="8968740" cy="4037426"/>
          </a:xfrm>
        </p:spPr>
        <p:txBody>
          <a:bodyPr/>
          <a:lstStyle/>
          <a:p>
            <a:pPr marL="101600" indent="0" algn="jus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0" algn="just">
              <a:spcBef>
                <a:spcPts val="120"/>
              </a:spcBef>
              <a:spcAft>
                <a:spcPts val="120"/>
              </a:spcAft>
              <a:buNone/>
            </a:pPr>
            <a:endParaRPr lang="cs-CZ" sz="1600" dirty="0"/>
          </a:p>
        </p:txBody>
      </p:sp>
      <p:sp>
        <p:nvSpPr>
          <p:cNvPr id="5" name="TextovéPole 4">
            <a:extLst>
              <a:ext uri="{FF2B5EF4-FFF2-40B4-BE49-F238E27FC236}">
                <a16:creationId xmlns:a16="http://schemas.microsoft.com/office/drawing/2014/main" id="{A60F8509-DA69-4629-9A39-730A8620CDD8}"/>
              </a:ext>
            </a:extLst>
          </p:cNvPr>
          <p:cNvSpPr txBox="1"/>
          <p:nvPr/>
        </p:nvSpPr>
        <p:spPr>
          <a:xfrm>
            <a:off x="175260" y="1359962"/>
            <a:ext cx="8856314" cy="3754874"/>
          </a:xfrm>
          <a:prstGeom prst="rect">
            <a:avLst/>
          </a:prstGeom>
          <a:noFill/>
        </p:spPr>
        <p:txBody>
          <a:bodyPr wrap="square">
            <a:spAutoFit/>
          </a:bodyPr>
          <a:lstStyle/>
          <a:p>
            <a:pPr algn="just"/>
            <a:r>
              <a:rPr lang="cs-CZ" dirty="0">
                <a:latin typeface="Roboto Condensed" panose="02000000000000000000" pitchFamily="2" charset="0"/>
                <a:ea typeface="Roboto Condensed" panose="02000000000000000000" pitchFamily="2" charset="0"/>
              </a:rPr>
              <a:t>     MUDr. Bc. Dana Hlaváčková byla členkou výjezdových skupin ZZS již jako </a:t>
            </a:r>
            <a:r>
              <a:rPr lang="cs-CZ" dirty="0">
                <a:effectLst/>
                <a:latin typeface="Roboto Condensed" panose="02000000000000000000" pitchFamily="2" charset="0"/>
                <a:ea typeface="Roboto Condensed" panose="02000000000000000000" pitchFamily="2" charset="0"/>
              </a:rPr>
              <a:t>sekundární lékařka ARO Mělník, kde pracovala od roku 1985.V roce 1990 se stala vedoucí lékařkou stanice RZP Mělník, v roce 1994  ředitelkou ZZS okresu Mělník. </a:t>
            </a:r>
          </a:p>
          <a:p>
            <a:pPr algn="just"/>
            <a:r>
              <a:rPr lang="cs-CZ" dirty="0">
                <a:effectLst/>
                <a:latin typeface="Roboto Condensed" panose="02000000000000000000" pitchFamily="2" charset="0"/>
                <a:ea typeface="Roboto Condensed" panose="02000000000000000000" pitchFamily="2" charset="0"/>
              </a:rPr>
              <a:t>Po vzniku ZZS </a:t>
            </a:r>
            <a:r>
              <a:rPr lang="cs-CZ" dirty="0" err="1">
                <a:effectLst/>
                <a:latin typeface="Roboto Condensed" panose="02000000000000000000" pitchFamily="2" charset="0"/>
                <a:ea typeface="Roboto Condensed" panose="02000000000000000000" pitchFamily="2" charset="0"/>
              </a:rPr>
              <a:t>SčK</a:t>
            </a:r>
            <a:r>
              <a:rPr lang="cs-CZ" dirty="0">
                <a:effectLst/>
                <a:latin typeface="Roboto Condensed" panose="02000000000000000000" pitchFamily="2" charset="0"/>
                <a:ea typeface="Roboto Condensed" panose="02000000000000000000" pitchFamily="2" charset="0"/>
              </a:rPr>
              <a:t> vykonávala funkci náměstkyně pro LPP ÚSZS Středočeského kraje. Od roku 2005 byla  ředitelkou Odboru krizové připravenosti MZ ČR.</a:t>
            </a:r>
          </a:p>
          <a:p>
            <a:pPr algn="just"/>
            <a:r>
              <a:rPr lang="cs-CZ" dirty="0">
                <a:effectLst/>
                <a:latin typeface="Roboto Condensed" panose="02000000000000000000" pitchFamily="2" charset="0"/>
                <a:ea typeface="Roboto Condensed" panose="02000000000000000000" pitchFamily="2" charset="0"/>
              </a:rPr>
              <a:t>     Poté pracovala jako národní zástupce ČR v Joint </a:t>
            </a:r>
            <a:r>
              <a:rPr lang="cs-CZ" dirty="0" err="1">
                <a:effectLst/>
                <a:latin typeface="Roboto Condensed" panose="02000000000000000000" pitchFamily="2" charset="0"/>
                <a:ea typeface="Roboto Condensed" panose="02000000000000000000" pitchFamily="2" charset="0"/>
              </a:rPr>
              <a:t>Medical</a:t>
            </a:r>
            <a:r>
              <a:rPr lang="cs-CZ" dirty="0">
                <a:effectLst/>
                <a:latin typeface="Roboto Condensed" panose="02000000000000000000" pitchFamily="2" charset="0"/>
                <a:ea typeface="Roboto Condensed" panose="02000000000000000000" pitchFamily="2" charset="0"/>
              </a:rPr>
              <a:t> </a:t>
            </a:r>
            <a:r>
              <a:rPr lang="cs-CZ" dirty="0" err="1">
                <a:effectLst/>
                <a:latin typeface="Roboto Condensed" panose="02000000000000000000" pitchFamily="2" charset="0"/>
                <a:ea typeface="Roboto Condensed" panose="02000000000000000000" pitchFamily="2" charset="0"/>
              </a:rPr>
              <a:t>Commitee</a:t>
            </a:r>
            <a:r>
              <a:rPr lang="cs-CZ" dirty="0">
                <a:effectLst/>
                <a:latin typeface="Roboto Condensed" panose="02000000000000000000" pitchFamily="2" charset="0"/>
                <a:ea typeface="Roboto Condensed" panose="02000000000000000000" pitchFamily="2" charset="0"/>
              </a:rPr>
              <a:t> při NATO,  národní expert WHO pro oblast urgentní medicíny a medicíny katastrof, byla členkou člen Akreditační komise MZ ČR pro obor urgentní medicína a medicína katastrof, poradce WHO k projektovému řešení krizové připravenosti zdravotnictví EU a  vedoucí pracoviště krizové připravenosti ZZS SČK. V srpnu 2020 ukončila činnost ve výjezdových skupinách ZZS SČK, dále se věnuje  psychosociální intervenci.</a:t>
            </a:r>
            <a:endParaRPr lang="cs-CZ" dirty="0">
              <a:latin typeface="Roboto Condensed" panose="02000000000000000000" pitchFamily="2" charset="0"/>
              <a:ea typeface="Roboto Condensed" panose="02000000000000000000" pitchFamily="2" charset="0"/>
            </a:endParaRPr>
          </a:p>
          <a:p>
            <a:pPr algn="just"/>
            <a:endParaRPr lang="cs-CZ" dirty="0">
              <a:latin typeface="Roboto Condensed" panose="02000000000000000000" pitchFamily="2" charset="0"/>
              <a:ea typeface="Roboto Condensed" panose="02000000000000000000" pitchFamily="2" charset="0"/>
            </a:endParaRPr>
          </a:p>
          <a:p>
            <a:pPr algn="just"/>
            <a:r>
              <a:rPr lang="cs-CZ" dirty="0">
                <a:latin typeface="Roboto Condensed" panose="02000000000000000000" pitchFamily="2" charset="0"/>
                <a:ea typeface="Roboto Condensed" panose="02000000000000000000" pitchFamily="2" charset="0"/>
              </a:rPr>
              <a:t>     MUDr. Hlaváčkovou zdobí bohatá publikační činnost v oblasti přednemocniční neodkladné péče a medicíny katastrof. p</a:t>
            </a:r>
            <a:r>
              <a:rPr lang="cs-CZ" dirty="0">
                <a:effectLst/>
                <a:latin typeface="Roboto Condensed" panose="02000000000000000000" pitchFamily="2" charset="0"/>
                <a:ea typeface="Roboto Condensed" panose="02000000000000000000" pitchFamily="2" charset="0"/>
              </a:rPr>
              <a:t>edagogicky působila na několika vysokých školách</a:t>
            </a:r>
            <a:r>
              <a:rPr lang="cs-CZ" dirty="0">
                <a:latin typeface="Roboto Condensed" panose="02000000000000000000" pitchFamily="2" charset="0"/>
                <a:ea typeface="Roboto Condensed" panose="02000000000000000000" pitchFamily="2" charset="0"/>
              </a:rPr>
              <a:t>. </a:t>
            </a:r>
            <a:r>
              <a:rPr lang="cs-CZ" dirty="0">
                <a:effectLst/>
                <a:latin typeface="Roboto Condensed" panose="02000000000000000000" pitchFamily="2" charset="0"/>
                <a:ea typeface="Roboto Condensed" panose="02000000000000000000" pitchFamily="2" charset="0"/>
              </a:rPr>
              <a:t>V letech 2005-2014 </a:t>
            </a:r>
            <a:r>
              <a:rPr lang="cs-CZ" dirty="0">
                <a:latin typeface="Roboto Condensed" panose="02000000000000000000" pitchFamily="2" charset="0"/>
                <a:ea typeface="Roboto Condensed" panose="02000000000000000000" pitchFamily="2" charset="0"/>
              </a:rPr>
              <a:t>působila jako </a:t>
            </a:r>
            <a:r>
              <a:rPr lang="cs-CZ" dirty="0">
                <a:effectLst/>
                <a:latin typeface="Roboto Condensed" panose="02000000000000000000" pitchFamily="2" charset="0"/>
                <a:ea typeface="Roboto Condensed" panose="02000000000000000000" pitchFamily="2" charset="0"/>
              </a:rPr>
              <a:t>rozhodč</a:t>
            </a:r>
            <a:r>
              <a:rPr lang="cs-CZ" dirty="0">
                <a:latin typeface="Roboto Condensed" panose="02000000000000000000" pitchFamily="2" charset="0"/>
                <a:ea typeface="Roboto Condensed" panose="02000000000000000000" pitchFamily="2" charset="0"/>
              </a:rPr>
              <a:t>í Rallye </a:t>
            </a:r>
            <a:r>
              <a:rPr lang="cs-CZ" dirty="0" err="1">
                <a:latin typeface="Roboto Condensed" panose="02000000000000000000" pitchFamily="2" charset="0"/>
                <a:ea typeface="Roboto Condensed" panose="02000000000000000000" pitchFamily="2" charset="0"/>
              </a:rPr>
              <a:t>Rejvíz</a:t>
            </a:r>
            <a:r>
              <a:rPr lang="cs-CZ" dirty="0">
                <a:effectLst/>
                <a:latin typeface="Roboto Condensed" panose="02000000000000000000" pitchFamily="2" charset="0"/>
                <a:ea typeface="Roboto Condensed" panose="02000000000000000000" pitchFamily="2" charset="0"/>
              </a:rPr>
              <a:t>.</a:t>
            </a:r>
            <a:r>
              <a:rPr lang="cs-CZ" dirty="0">
                <a:latin typeface="Roboto Condensed" panose="02000000000000000000" pitchFamily="2" charset="0"/>
                <a:ea typeface="Roboto Condensed" panose="02000000000000000000" pitchFamily="2" charset="0"/>
              </a:rPr>
              <a:t> Třináct</a:t>
            </a:r>
            <a:r>
              <a:rPr lang="cs-CZ" dirty="0">
                <a:effectLst/>
                <a:latin typeface="Roboto Condensed" panose="02000000000000000000" pitchFamily="2" charset="0"/>
                <a:ea typeface="Roboto Condensed" panose="02000000000000000000" pitchFamily="2" charset="0"/>
              </a:rPr>
              <a:t> let byla členkou výboru SUMMK ČLS JEP, předsedkyní</a:t>
            </a:r>
            <a:r>
              <a:rPr lang="cs-CZ" dirty="0">
                <a:latin typeface="Roboto Condensed" panose="02000000000000000000" pitchFamily="2" charset="0"/>
                <a:ea typeface="Roboto Condensed" panose="02000000000000000000" pitchFamily="2" charset="0"/>
              </a:rPr>
              <a:t> </a:t>
            </a:r>
            <a:r>
              <a:rPr lang="cs-CZ" dirty="0">
                <a:effectLst/>
                <a:latin typeface="Roboto Condensed" panose="02000000000000000000" pitchFamily="2" charset="0"/>
                <a:ea typeface="Roboto Condensed" panose="02000000000000000000" pitchFamily="2" charset="0"/>
              </a:rPr>
              <a:t>oborové komise Vědecké rady prezidenta ČLK pro obor urgentní medicína a medicína katastrof, pracovala jako vědecký sekretář Společnosti krizové připravenosti zdravotnictví ČLS </a:t>
            </a:r>
            <a:r>
              <a:rPr lang="cs-CZ" dirty="0" err="1">
                <a:effectLst/>
                <a:latin typeface="Roboto Condensed" panose="02000000000000000000" pitchFamily="2" charset="0"/>
                <a:ea typeface="Roboto Condensed" panose="02000000000000000000" pitchFamily="2" charset="0"/>
              </a:rPr>
              <a:t>J.E.Purkyně</a:t>
            </a:r>
            <a:r>
              <a:rPr lang="cs-CZ" dirty="0">
                <a:latin typeface="Roboto Condensed" panose="02000000000000000000" pitchFamily="2" charset="0"/>
                <a:ea typeface="Roboto Condensed" panose="02000000000000000000" pitchFamily="2" charset="0"/>
              </a:rPr>
              <a:t>.</a:t>
            </a:r>
            <a:endParaRPr lang="cs-CZ" dirty="0">
              <a:effectLst/>
              <a:latin typeface="Roboto Condensed" panose="02000000000000000000" pitchFamily="2" charset="0"/>
              <a:ea typeface="Roboto Condensed" panose="02000000000000000000" pitchFamily="2" charset="0"/>
            </a:endParaRPr>
          </a:p>
          <a:p>
            <a:pPr algn="just"/>
            <a:endParaRPr lang="cs-CZ" dirty="0">
              <a:effectLst/>
              <a:latin typeface="Roboto Condensed" panose="02000000000000000000" pitchFamily="2" charset="0"/>
              <a:ea typeface="Roboto Condensed" panose="02000000000000000000" pitchFamily="2" charset="0"/>
            </a:endParaRPr>
          </a:p>
          <a:p>
            <a:pPr algn="just"/>
            <a:r>
              <a:rPr lang="cs-CZ" dirty="0">
                <a:effectLst/>
                <a:latin typeface="Roboto Condensed" panose="02000000000000000000" pitchFamily="2" charset="0"/>
                <a:ea typeface="Roboto Condensed" panose="02000000000000000000" pitchFamily="2" charset="0"/>
              </a:rPr>
              <a:t>V roce 2010 obdržela Zlatý záchranářský kříž za celoživotní přínos pro záchranářství.</a:t>
            </a:r>
          </a:p>
        </p:txBody>
      </p:sp>
    </p:spTree>
    <p:extLst>
      <p:ext uri="{BB962C8B-B14F-4D97-AF65-F5344CB8AC3E}">
        <p14:creationId xmlns:p14="http://schemas.microsoft.com/office/powerpoint/2010/main" val="2620130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Google Shape;224;p14"/>
          <p:cNvSpPr txBox="1"/>
          <p:nvPr/>
        </p:nvSpPr>
        <p:spPr>
          <a:xfrm>
            <a:off x="536353" y="383251"/>
            <a:ext cx="1575668" cy="204728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
        <p:nvSpPr>
          <p:cNvPr id="11" name="Nadpis 4">
            <a:extLst>
              <a:ext uri="{FF2B5EF4-FFF2-40B4-BE49-F238E27FC236}">
                <a16:creationId xmlns:a16="http://schemas.microsoft.com/office/drawing/2014/main" id="{FC6E5E07-3440-41DA-945E-BFE3D4D09329}"/>
              </a:ext>
            </a:extLst>
          </p:cNvPr>
          <p:cNvSpPr>
            <a:spLocks noGrp="1"/>
          </p:cNvSpPr>
          <p:nvPr>
            <p:ph type="subTitle" idx="1"/>
          </p:nvPr>
        </p:nvSpPr>
        <p:spPr>
          <a:xfrm>
            <a:off x="395976" y="1190877"/>
            <a:ext cx="5656867" cy="2047285"/>
          </a:xfrm>
        </p:spPr>
        <p:txBody>
          <a:bodyPr/>
          <a:lstStyle/>
          <a:p>
            <a:pPr algn="ctr">
              <a:spcBef>
                <a:spcPct val="0"/>
              </a:spcBef>
              <a:buNone/>
              <a:defRPr/>
            </a:pPr>
            <a:endPar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ZDRAVOTNICKÁ ZÁCHRANNÁ SLUŽBA </a:t>
            </a:r>
          </a:p>
          <a:p>
            <a:pPr algn="ctr">
              <a:spcBef>
                <a:spcPct val="0"/>
              </a:spcBef>
              <a:buNone/>
              <a:defRPr/>
            </a:pPr>
            <a:endPar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OLOMOUCKÉHO KRAJE</a:t>
            </a:r>
            <a:b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br>
              <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endParaRPr lang="cs-CZ" dirty="0"/>
          </a:p>
        </p:txBody>
      </p:sp>
      <p:sp>
        <p:nvSpPr>
          <p:cNvPr id="13" name="TextovéPole 12">
            <a:extLst>
              <a:ext uri="{FF2B5EF4-FFF2-40B4-BE49-F238E27FC236}">
                <a16:creationId xmlns:a16="http://schemas.microsoft.com/office/drawing/2014/main" id="{E1BD9F0B-A1D8-4326-B57B-3B5787CC77D4}"/>
              </a:ext>
            </a:extLst>
          </p:cNvPr>
          <p:cNvSpPr txBox="1"/>
          <p:nvPr/>
        </p:nvSpPr>
        <p:spPr>
          <a:xfrm>
            <a:off x="1025665" y="3552426"/>
            <a:ext cx="4576046"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za rok 2021</a:t>
            </a:r>
            <a:endParaRPr lang="en-US" altLang="cs-CZ" sz="2400" b="1" dirty="0">
              <a:ln/>
              <a:solidFill>
                <a:schemeClr val="accent4"/>
              </a:solidFill>
              <a:latin typeface="Segoe UI Black" panose="020B0A02040204020203" pitchFamily="34" charset="0"/>
              <a:ea typeface="Segoe UI Black" panose="020B0A02040204020203" pitchFamily="34" charset="0"/>
            </a:endParaRPr>
          </a:p>
        </p:txBody>
      </p:sp>
      <p:pic>
        <p:nvPicPr>
          <p:cNvPr id="6" name="Obrázek 5">
            <a:extLst>
              <a:ext uri="{FF2B5EF4-FFF2-40B4-BE49-F238E27FC236}">
                <a16:creationId xmlns:a16="http://schemas.microsoft.com/office/drawing/2014/main" id="{4513B33A-DAAC-44C8-92FC-D15F0A53E6CB}"/>
              </a:ext>
            </a:extLst>
          </p:cNvPr>
          <p:cNvPicPr>
            <a:picLocks noChangeAspect="1"/>
          </p:cNvPicPr>
          <p:nvPr/>
        </p:nvPicPr>
        <p:blipFill rotWithShape="1">
          <a:blip r:embed="rId3">
            <a:extLst>
              <a:ext uri="{28A0092B-C50C-407E-A947-70E740481C1C}">
                <a14:useLocalDpi xmlns:a14="http://schemas.microsoft.com/office/drawing/2010/main" val="0"/>
              </a:ext>
            </a:extLst>
          </a:blip>
          <a:srcRect l="23761" t="-1" r="24400" b="-1068"/>
          <a:stretch/>
        </p:blipFill>
        <p:spPr>
          <a:xfrm>
            <a:off x="216196" y="116525"/>
            <a:ext cx="1252840" cy="1287104"/>
          </a:xfrm>
          <a:prstGeom prst="rect">
            <a:avLst/>
          </a:prstGeom>
        </p:spPr>
      </p:pic>
    </p:spTree>
    <p:extLst>
      <p:ext uri="{BB962C8B-B14F-4D97-AF65-F5344CB8AC3E}">
        <p14:creationId xmlns:p14="http://schemas.microsoft.com/office/powerpoint/2010/main" val="2428617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ctrTitle" idx="4294967295"/>
          </p:nvPr>
        </p:nvSpPr>
        <p:spPr>
          <a:xfrm>
            <a:off x="150332" y="882549"/>
            <a:ext cx="4369201" cy="2629394"/>
          </a:xfrm>
          <a:prstGeom prst="rect">
            <a:avLst/>
          </a:prstGeom>
        </p:spPr>
        <p:txBody>
          <a:bodyPr spcFirstLastPara="1" wrap="square" lIns="91425" tIns="91425" rIns="91425" bIns="91425" anchor="ctr" anchorCtr="0">
            <a:noAutofit/>
          </a:bodyPr>
          <a:lstStyle/>
          <a:p>
            <a:br>
              <a:rPr lang="cs-CZ" sz="2800" dirty="0">
                <a:solidFill>
                  <a:schemeClr val="accent5"/>
                </a:solidFill>
              </a:rPr>
            </a:br>
            <a:br>
              <a:rPr lang="cs-CZ" sz="2800" dirty="0">
                <a:solidFill>
                  <a:schemeClr val="accent5"/>
                </a:solidFill>
              </a:rPr>
            </a:br>
            <a:br>
              <a:rPr lang="cs-CZ" sz="2800" dirty="0">
                <a:solidFill>
                  <a:schemeClr val="accent5"/>
                </a:solidFill>
              </a:rPr>
            </a:br>
            <a:br>
              <a:rPr lang="cs-CZ" sz="2800" dirty="0">
                <a:solidFill>
                  <a:schemeClr val="accent5"/>
                </a:solidFill>
              </a:rPr>
            </a:br>
            <a:r>
              <a:rPr lang="cs-CZ" sz="2800" dirty="0">
                <a:solidFill>
                  <a:schemeClr val="accent5"/>
                </a:solidFill>
              </a:rPr>
              <a:t>paní Květuši Odstrčilovou</a:t>
            </a:r>
            <a:br>
              <a:rPr lang="cs-CZ" sz="2800" dirty="0">
                <a:solidFill>
                  <a:schemeClr val="accent5"/>
                </a:solidFill>
              </a:rPr>
            </a:br>
            <a:r>
              <a:rPr lang="cs-CZ" sz="2800" dirty="0">
                <a:solidFill>
                  <a:schemeClr val="accent5"/>
                </a:solidFill>
              </a:rPr>
              <a:t>in memoriam</a:t>
            </a:r>
            <a:br>
              <a:rPr lang="cs-CZ" sz="2800" dirty="0">
                <a:solidFill>
                  <a:schemeClr val="accent5"/>
                </a:solidFill>
              </a:rPr>
            </a:br>
            <a:br>
              <a:rPr lang="cs-CZ" sz="2800" dirty="0">
                <a:solidFill>
                  <a:schemeClr val="accent5"/>
                </a:solidFill>
              </a:rPr>
            </a:br>
            <a:r>
              <a:rPr lang="cs-CZ" dirty="0">
                <a:solidFill>
                  <a:schemeClr val="accent5"/>
                </a:solidFill>
              </a:rPr>
              <a:t>za celoživotní přínos </a:t>
            </a:r>
            <a:br>
              <a:rPr lang="cs-CZ" dirty="0">
                <a:solidFill>
                  <a:schemeClr val="accent5"/>
                </a:solidFill>
              </a:rPr>
            </a:br>
            <a:r>
              <a:rPr lang="cs-CZ" dirty="0">
                <a:solidFill>
                  <a:schemeClr val="accent5"/>
                </a:solidFill>
              </a:rPr>
              <a:t>zdravotnické záchranné službě.  </a:t>
            </a:r>
            <a:br>
              <a:rPr lang="cs-CZ" dirty="0">
                <a:solidFill>
                  <a:schemeClr val="accent5"/>
                </a:solidFill>
              </a:rPr>
            </a:br>
            <a:br>
              <a:rPr lang="cs-CZ" dirty="0">
                <a:effectLst/>
                <a:latin typeface="Times New Roman" panose="02020603050405020304" pitchFamily="18" charset="0"/>
                <a:ea typeface="Times New Roman" panose="02020603050405020304" pitchFamily="18" charset="0"/>
              </a:rPr>
            </a:br>
            <a:br>
              <a:rPr lang="cs-CZ" sz="2800" dirty="0">
                <a:solidFill>
                  <a:schemeClr val="accent5"/>
                </a:solidFill>
              </a:rPr>
            </a:br>
            <a:br>
              <a:rPr lang="cs-CZ" dirty="0">
                <a:solidFill>
                  <a:schemeClr val="accent5"/>
                </a:solidFill>
              </a:rPr>
            </a:br>
            <a:r>
              <a:rPr lang="cs-CZ" dirty="0">
                <a:solidFill>
                  <a:schemeClr val="accent5"/>
                </a:solidFill>
              </a:rPr>
              <a:t> </a:t>
            </a:r>
            <a:r>
              <a:rPr lang="cs-CZ"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2800" dirty="0">
                <a:solidFill>
                  <a:schemeClr val="accent5"/>
                </a:solidFill>
              </a:rPr>
            </a:br>
            <a:br>
              <a:rPr lang="cs-CZ" sz="2800" dirty="0">
                <a:solidFill>
                  <a:schemeClr val="accent5"/>
                </a:solidFill>
              </a:rPr>
            </a:br>
            <a:endParaRPr lang="cs-CZ" sz="2800" dirty="0">
              <a:solidFill>
                <a:schemeClr val="accent5"/>
              </a:solidFill>
            </a:endParaRPr>
          </a:p>
        </p:txBody>
      </p:sp>
      <p:pic>
        <p:nvPicPr>
          <p:cNvPr id="4" name="Obrázek 3">
            <a:extLst>
              <a:ext uri="{FF2B5EF4-FFF2-40B4-BE49-F238E27FC236}">
                <a16:creationId xmlns:a16="http://schemas.microsoft.com/office/drawing/2014/main" id="{25C4E9D6-E5EE-45BF-BF11-E7DF7406E2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0893" y="297148"/>
            <a:ext cx="3931171" cy="4188569"/>
          </a:xfrm>
          <a:prstGeom prst="rect">
            <a:avLst/>
          </a:prstGeom>
          <a:noFill/>
          <a:ln>
            <a:noFill/>
          </a:ln>
        </p:spPr>
      </p:pic>
    </p:spTree>
    <p:extLst>
      <p:ext uri="{BB962C8B-B14F-4D97-AF65-F5344CB8AC3E}">
        <p14:creationId xmlns:p14="http://schemas.microsoft.com/office/powerpoint/2010/main" val="1301299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09673" y="546807"/>
            <a:ext cx="6347177" cy="4151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sz="2400" dirty="0">
                <a:effectLst/>
                <a:latin typeface="Calibri" panose="020F0502020204030204" pitchFamily="34" charset="0"/>
                <a:ea typeface="Calibri" panose="020F0502020204030204" pitchFamily="34" charset="0"/>
              </a:rPr>
              <a:t>Květuše Odstrčilová </a:t>
            </a:r>
            <a:r>
              <a:rPr lang="cs-CZ" sz="2400" dirty="0"/>
              <a:t> </a:t>
            </a:r>
            <a:endParaRPr sz="2400" dirty="0"/>
          </a:p>
        </p:txBody>
      </p:sp>
      <p:sp>
        <p:nvSpPr>
          <p:cNvPr id="3" name="Zástupný text 2">
            <a:extLst>
              <a:ext uri="{FF2B5EF4-FFF2-40B4-BE49-F238E27FC236}">
                <a16:creationId xmlns:a16="http://schemas.microsoft.com/office/drawing/2014/main" id="{A2EB92D2-23C2-4A59-8FEC-B8FE6445CECF}"/>
              </a:ext>
            </a:extLst>
          </p:cNvPr>
          <p:cNvSpPr>
            <a:spLocks noGrp="1"/>
          </p:cNvSpPr>
          <p:nvPr>
            <p:ph type="body" idx="1"/>
          </p:nvPr>
        </p:nvSpPr>
        <p:spPr>
          <a:xfrm>
            <a:off x="0" y="1131926"/>
            <a:ext cx="8909332" cy="4037426"/>
          </a:xfrm>
        </p:spPr>
        <p:txBody>
          <a:bodyPr/>
          <a:lstStyle/>
          <a:p>
            <a:pPr marL="101600" indent="0" algn="just">
              <a:buNone/>
            </a:pPr>
            <a:r>
              <a:rPr lang="cs-CZ" sz="1350" dirty="0">
                <a:effectLst/>
                <a:latin typeface="Roboto Condensed" panose="02000000000000000000" pitchFamily="2" charset="0"/>
                <a:ea typeface="Roboto Condensed" panose="02000000000000000000" pitchFamily="2" charset="0"/>
                <a:cs typeface="Times New Roman" panose="02020603050405020304" pitchFamily="18" charset="0"/>
              </a:rPr>
              <a:t>     </a:t>
            </a:r>
          </a:p>
          <a:p>
            <a:pPr marL="101600" indent="0" algn="just">
              <a:spcBef>
                <a:spcPts val="120"/>
              </a:spcBef>
              <a:spcAft>
                <a:spcPts val="120"/>
              </a:spcAft>
              <a:buNone/>
            </a:pPr>
            <a:endParaRPr lang="cs-CZ" sz="1600" dirty="0"/>
          </a:p>
        </p:txBody>
      </p:sp>
      <p:sp>
        <p:nvSpPr>
          <p:cNvPr id="2" name="TextovéPole 1">
            <a:extLst>
              <a:ext uri="{FF2B5EF4-FFF2-40B4-BE49-F238E27FC236}">
                <a16:creationId xmlns:a16="http://schemas.microsoft.com/office/drawing/2014/main" id="{3FE64405-EDB0-41E4-9F09-A3088F7FDA49}"/>
              </a:ext>
            </a:extLst>
          </p:cNvPr>
          <p:cNvSpPr txBox="1"/>
          <p:nvPr/>
        </p:nvSpPr>
        <p:spPr>
          <a:xfrm>
            <a:off x="234668" y="1365054"/>
            <a:ext cx="8444637" cy="4158831"/>
          </a:xfrm>
          <a:prstGeom prst="rect">
            <a:avLst/>
          </a:prstGeom>
          <a:noFill/>
        </p:spPr>
        <p:txBody>
          <a:bodyPr wrap="square" rtlCol="0">
            <a:spAutoFit/>
          </a:bodyPr>
          <a:lstStyle/>
          <a:p>
            <a:pPr algn="just"/>
            <a:r>
              <a:rPr lang="cs-CZ" sz="1800" dirty="0">
                <a:solidFill>
                  <a:srgbClr val="000000"/>
                </a:solidFill>
                <a:effectLst/>
                <a:latin typeface="Roboto Condensed" panose="02000000000000000000" pitchFamily="2" charset="0"/>
                <a:ea typeface="Roboto Condensed" panose="02000000000000000000" pitchFamily="2" charset="0"/>
              </a:rPr>
              <a:t>     </a:t>
            </a:r>
            <a:r>
              <a:rPr lang="cs-CZ" sz="1600" dirty="0">
                <a:solidFill>
                  <a:srgbClr val="000000"/>
                </a:solidFill>
                <a:effectLst/>
                <a:latin typeface="Roboto Condensed" panose="02000000000000000000" pitchFamily="2" charset="0"/>
                <a:ea typeface="Roboto Condensed" panose="02000000000000000000" pitchFamily="2" charset="0"/>
              </a:rPr>
              <a:t>Dne 23. 1. 2021 nás ve věku 59 let navždy opustila naše kolegyně Květuše Odstrčilová, která v naší organizaci dlouhých 30 let působila jako zdravotní setra. V lednu letošního roku onemocněla nákazou COVID-19 a svůj boj s touto zákeřnou nemocí bohužel prohrála.</a:t>
            </a:r>
            <a:endParaRPr lang="cs-CZ" sz="1600" dirty="0">
              <a:effectLst/>
              <a:latin typeface="Roboto Condensed" panose="02000000000000000000" pitchFamily="2" charset="0"/>
              <a:ea typeface="Roboto Condensed" panose="02000000000000000000" pitchFamily="2" charset="0"/>
            </a:endParaRPr>
          </a:p>
          <a:p>
            <a:pPr algn="just">
              <a:lnSpc>
                <a:spcPct val="106000"/>
              </a:lnSpc>
              <a:spcAft>
                <a:spcPts val="800"/>
              </a:spcAft>
            </a:pPr>
            <a:r>
              <a:rPr lang="cs-CZ" sz="1600" dirty="0">
                <a:effectLst/>
                <a:latin typeface="Roboto Condensed" panose="02000000000000000000" pitchFamily="2" charset="0"/>
                <a:ea typeface="Roboto Condensed" panose="02000000000000000000" pitchFamily="2" charset="0"/>
                <a:cs typeface="Calibri" panose="020F0502020204030204" pitchFamily="34" charset="0"/>
              </a:rPr>
              <a:t>Květa pracovala na záchrance od roku 1991. Zpočátku v rámci Nemocnice s poliklinikou Šumperk a Nemocnice s poliklinikou Zábřeh. Od roku 2004, po vytvoření krajské organizace Zdravotnické záchranné služby Olomouckého kraje, vyjížděla k pacientům z výjezdové základny Zábřeh.</a:t>
            </a:r>
            <a:endParaRPr lang="cs-CZ" sz="1600" dirty="0">
              <a:effectLst/>
              <a:latin typeface="Roboto Condensed" panose="02000000000000000000" pitchFamily="2" charset="0"/>
              <a:ea typeface="Roboto Condensed" panose="02000000000000000000" pitchFamily="2" charset="0"/>
              <a:cs typeface="Times New Roman" panose="02020603050405020304" pitchFamily="18" charset="0"/>
            </a:endParaRPr>
          </a:p>
          <a:p>
            <a:pPr algn="just">
              <a:lnSpc>
                <a:spcPct val="106000"/>
              </a:lnSpc>
              <a:spcAft>
                <a:spcPts val="800"/>
              </a:spcAft>
            </a:pPr>
            <a:r>
              <a:rPr lang="cs-CZ" sz="1600" dirty="0">
                <a:effectLst/>
                <a:latin typeface="Roboto Condensed" panose="02000000000000000000" pitchFamily="2" charset="0"/>
                <a:ea typeface="Roboto Condensed" panose="02000000000000000000" pitchFamily="2" charset="0"/>
                <a:cs typeface="Calibri" panose="020F0502020204030204" pitchFamily="34" charset="0"/>
              </a:rPr>
              <a:t>     Byla pracovitá, laskavá, obětavá vůči pacientům i spolupracovníkům, vždy ochotná zaskočit za nemocné kolegy. Ve volném čase se věnovala rodině. Společně s manželem vychovávali dvě děti a jen krátce se mohla radovat z narození vnučky Elišky, na kterou se tak moc těšila.</a:t>
            </a:r>
            <a:endParaRPr lang="cs-CZ" sz="1600" dirty="0">
              <a:effectLst/>
              <a:latin typeface="Roboto Condensed" panose="02000000000000000000" pitchFamily="2" charset="0"/>
              <a:ea typeface="Roboto Condensed" panose="02000000000000000000" pitchFamily="2" charset="0"/>
              <a:cs typeface="Times New Roman" panose="02020603050405020304" pitchFamily="18" charset="0"/>
            </a:endParaRPr>
          </a:p>
          <a:p>
            <a:pPr algn="just">
              <a:lnSpc>
                <a:spcPct val="106000"/>
              </a:lnSpc>
              <a:spcAft>
                <a:spcPts val="800"/>
              </a:spcAft>
            </a:pPr>
            <a:r>
              <a:rPr lang="cs-CZ" sz="1600" dirty="0">
                <a:solidFill>
                  <a:srgbClr val="000000"/>
                </a:solidFill>
                <a:effectLst/>
                <a:latin typeface="Roboto Condensed" panose="02000000000000000000" pitchFamily="2" charset="0"/>
                <a:ea typeface="Roboto Condensed" panose="02000000000000000000" pitchFamily="2" charset="0"/>
                <a:cs typeface="Calibri" panose="020F0502020204030204" pitchFamily="34" charset="0"/>
              </a:rPr>
              <a:t>     Kolegové, se kterými byla v dennodenním kontaktu, na ni budou vzpomínat jako na usměvavou a optimistickou kolegyni. </a:t>
            </a:r>
            <a:r>
              <a:rPr lang="cs-CZ" sz="1600" dirty="0">
                <a:effectLst/>
                <a:latin typeface="Roboto Condensed" panose="02000000000000000000" pitchFamily="2" charset="0"/>
                <a:ea typeface="Roboto Condensed" panose="02000000000000000000" pitchFamily="2" charset="0"/>
                <a:cs typeface="Calibri" panose="020F0502020204030204" pitchFamily="34" charset="0"/>
              </a:rPr>
              <a:t>Jejím předčasným odchodem ztrácíme člověka, který navždy zůstane v našich srdcích.</a:t>
            </a:r>
            <a:endParaRPr lang="cs-CZ" sz="1600" dirty="0">
              <a:effectLst/>
              <a:latin typeface="Roboto Condensed" panose="02000000000000000000" pitchFamily="2" charset="0"/>
              <a:ea typeface="Roboto Condensed" panose="02000000000000000000" pitchFamily="2" charset="0"/>
              <a:cs typeface="Times New Roman" panose="02020603050405020304" pitchFamily="18" charset="0"/>
            </a:endParaRPr>
          </a:p>
          <a:p>
            <a:pPr algn="just">
              <a:lnSpc>
                <a:spcPct val="106000"/>
              </a:lnSpc>
              <a:spcAft>
                <a:spcPts val="800"/>
              </a:spcAft>
            </a:pPr>
            <a:r>
              <a:rPr lang="cs-CZ" sz="1600" dirty="0">
                <a:effectLst/>
                <a:latin typeface="Roboto Condensed" panose="02000000000000000000" pitchFamily="2" charset="0"/>
                <a:ea typeface="Roboto Condensed" panose="02000000000000000000" pitchFamily="2" charset="0"/>
                <a:cs typeface="Calibri" panose="020F0502020204030204" pitchFamily="34" charset="0"/>
              </a:rPr>
              <a:t> </a:t>
            </a:r>
            <a:endParaRPr lang="cs-CZ" sz="1600" dirty="0">
              <a:effectLst/>
              <a:latin typeface="Roboto Condensed" panose="02000000000000000000" pitchFamily="2" charset="0"/>
              <a:ea typeface="Roboto Condensed" panose="02000000000000000000" pitchFamily="2" charset="0"/>
              <a:cs typeface="Times New Roman" panose="02020603050405020304" pitchFamily="18" charset="0"/>
            </a:endParaRPr>
          </a:p>
          <a:p>
            <a:pPr algn="just"/>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1588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Google Shape;224;p14"/>
          <p:cNvSpPr txBox="1"/>
          <p:nvPr/>
        </p:nvSpPr>
        <p:spPr>
          <a:xfrm>
            <a:off x="536353" y="383251"/>
            <a:ext cx="1575668" cy="204728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
        <p:nvSpPr>
          <p:cNvPr id="11" name="Nadpis 4">
            <a:extLst>
              <a:ext uri="{FF2B5EF4-FFF2-40B4-BE49-F238E27FC236}">
                <a16:creationId xmlns:a16="http://schemas.microsoft.com/office/drawing/2014/main" id="{FC6E5E07-3440-41DA-945E-BFE3D4D09329}"/>
              </a:ext>
            </a:extLst>
          </p:cNvPr>
          <p:cNvSpPr>
            <a:spLocks noGrp="1"/>
          </p:cNvSpPr>
          <p:nvPr>
            <p:ph type="subTitle" idx="1"/>
          </p:nvPr>
        </p:nvSpPr>
        <p:spPr>
          <a:xfrm>
            <a:off x="395976" y="1190877"/>
            <a:ext cx="5656867" cy="2047285"/>
          </a:xfrm>
        </p:spPr>
        <p:txBody>
          <a:bodyPr/>
          <a:lstStyle/>
          <a:p>
            <a:pPr algn="ctr">
              <a:spcBef>
                <a:spcPct val="0"/>
              </a:spcBef>
              <a:buNone/>
              <a:defRPr/>
            </a:pPr>
            <a:endPar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ZDRAVOTNICKÁ ZÁCHRANNÁ SLUŽBA </a:t>
            </a:r>
          </a:p>
          <a:p>
            <a:pPr algn="ctr">
              <a:spcBef>
                <a:spcPct val="0"/>
              </a:spcBef>
              <a:buNone/>
              <a:defRPr/>
            </a:pPr>
            <a:endPar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HL. M. PRAHY</a:t>
            </a:r>
            <a:b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br>
              <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endParaRPr lang="cs-CZ" dirty="0"/>
          </a:p>
        </p:txBody>
      </p:sp>
      <p:sp>
        <p:nvSpPr>
          <p:cNvPr id="13" name="TextovéPole 12">
            <a:extLst>
              <a:ext uri="{FF2B5EF4-FFF2-40B4-BE49-F238E27FC236}">
                <a16:creationId xmlns:a16="http://schemas.microsoft.com/office/drawing/2014/main" id="{E1BD9F0B-A1D8-4326-B57B-3B5787CC77D4}"/>
              </a:ext>
            </a:extLst>
          </p:cNvPr>
          <p:cNvSpPr txBox="1"/>
          <p:nvPr/>
        </p:nvSpPr>
        <p:spPr>
          <a:xfrm>
            <a:off x="1025665" y="3552426"/>
            <a:ext cx="4576046"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za rok 2021</a:t>
            </a:r>
            <a:endParaRPr lang="en-US" altLang="cs-CZ" sz="2400" b="1" dirty="0">
              <a:ln/>
              <a:solidFill>
                <a:schemeClr val="accent4"/>
              </a:solidFill>
              <a:latin typeface="Segoe UI Black" panose="020B0A02040204020203" pitchFamily="34" charset="0"/>
              <a:ea typeface="Segoe UI Black" panose="020B0A02040204020203" pitchFamily="34" charset="0"/>
            </a:endParaRPr>
          </a:p>
        </p:txBody>
      </p:sp>
      <p:pic>
        <p:nvPicPr>
          <p:cNvPr id="7" name="Obrázek 6">
            <a:extLst>
              <a:ext uri="{FF2B5EF4-FFF2-40B4-BE49-F238E27FC236}">
                <a16:creationId xmlns:a16="http://schemas.microsoft.com/office/drawing/2014/main" id="{E00387EF-74FB-4DB9-8B9D-147FBD9026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07" y="163213"/>
            <a:ext cx="1034691" cy="1301708"/>
          </a:xfrm>
          <a:prstGeom prst="rect">
            <a:avLst/>
          </a:prstGeom>
        </p:spPr>
      </p:pic>
    </p:spTree>
    <p:extLst>
      <p:ext uri="{BB962C8B-B14F-4D97-AF65-F5344CB8AC3E}">
        <p14:creationId xmlns:p14="http://schemas.microsoft.com/office/powerpoint/2010/main" val="170857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ctrTitle" idx="4294967295"/>
          </p:nvPr>
        </p:nvSpPr>
        <p:spPr>
          <a:xfrm>
            <a:off x="202300" y="1202904"/>
            <a:ext cx="4769600" cy="306159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cs-CZ" sz="2800" dirty="0">
                <a:solidFill>
                  <a:schemeClr val="accent5"/>
                </a:solidFill>
              </a:rPr>
              <a:t>paní Soňu Pávkovou</a:t>
            </a:r>
            <a:br>
              <a:rPr lang="cs-CZ" sz="2800" dirty="0">
                <a:solidFill>
                  <a:schemeClr val="accent5"/>
                </a:solidFill>
              </a:rPr>
            </a:br>
            <a:br>
              <a:rPr lang="cs-CZ" sz="2800" dirty="0">
                <a:solidFill>
                  <a:schemeClr val="accent5"/>
                </a:solidFill>
              </a:rPr>
            </a:br>
            <a:r>
              <a:rPr lang="cs-CZ" dirty="0">
                <a:solidFill>
                  <a:schemeClr val="accent5"/>
                </a:solidFill>
              </a:rPr>
              <a:t>za dlouhodobou kvalitní a obětavou práci operátorky a školitelky zdravotnického operačního střediska. </a:t>
            </a:r>
            <a:br>
              <a:rPr lang="cs-CZ" sz="2800" dirty="0">
                <a:solidFill>
                  <a:schemeClr val="accent5"/>
                </a:solidFill>
              </a:rPr>
            </a:br>
            <a:br>
              <a:rPr lang="cs-CZ" sz="2800" dirty="0">
                <a:solidFill>
                  <a:schemeClr val="accent5"/>
                </a:solidFill>
              </a:rPr>
            </a:br>
            <a:endParaRPr sz="2800" dirty="0">
              <a:solidFill>
                <a:schemeClr val="accent5"/>
              </a:solidFill>
            </a:endParaRPr>
          </a:p>
        </p:txBody>
      </p:sp>
      <p:pic>
        <p:nvPicPr>
          <p:cNvPr id="6" name="obrázek 5" descr="Obsah obrázku osoba, zeď, interiér, košile&#10;&#10;Popis byl vytvořen automaticky">
            <a:extLst>
              <a:ext uri="{FF2B5EF4-FFF2-40B4-BE49-F238E27FC236}">
                <a16:creationId xmlns:a16="http://schemas.microsoft.com/office/drawing/2014/main" id="{711947F4-085E-4C50-9052-67C6A735481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742" y="160987"/>
            <a:ext cx="3152503" cy="410351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ctrTitle" idx="4294967295"/>
          </p:nvPr>
        </p:nvSpPr>
        <p:spPr>
          <a:xfrm>
            <a:off x="150332" y="882549"/>
            <a:ext cx="4369201" cy="2629394"/>
          </a:xfrm>
          <a:prstGeom prst="rect">
            <a:avLst/>
          </a:prstGeom>
        </p:spPr>
        <p:txBody>
          <a:bodyPr spcFirstLastPara="1" wrap="square" lIns="91425" tIns="91425" rIns="91425" bIns="91425" anchor="ctr" anchorCtr="0">
            <a:noAutofit/>
          </a:bodyPr>
          <a:lstStyle/>
          <a:p>
            <a:br>
              <a:rPr lang="cs-CZ" sz="2800" dirty="0">
                <a:solidFill>
                  <a:schemeClr val="accent5"/>
                </a:solidFill>
              </a:rPr>
            </a:br>
            <a:br>
              <a:rPr lang="cs-CZ" sz="2800" dirty="0">
                <a:solidFill>
                  <a:schemeClr val="accent5"/>
                </a:solidFill>
              </a:rPr>
            </a:br>
            <a:br>
              <a:rPr lang="cs-CZ" sz="2800" dirty="0">
                <a:solidFill>
                  <a:schemeClr val="accent5"/>
                </a:solidFill>
              </a:rPr>
            </a:br>
            <a:br>
              <a:rPr lang="cs-CZ" sz="2800" dirty="0">
                <a:solidFill>
                  <a:schemeClr val="accent5"/>
                </a:solidFill>
              </a:rPr>
            </a:br>
            <a:r>
              <a:rPr lang="cs-CZ" sz="2800" dirty="0">
                <a:solidFill>
                  <a:schemeClr val="accent5"/>
                </a:solidFill>
              </a:rPr>
              <a:t>paní Dagmar Vysočanskou</a:t>
            </a:r>
            <a:br>
              <a:rPr lang="cs-CZ" sz="2800" dirty="0">
                <a:solidFill>
                  <a:schemeClr val="accent5"/>
                </a:solidFill>
              </a:rPr>
            </a:br>
            <a:r>
              <a:rPr lang="cs-CZ" sz="2800" dirty="0">
                <a:solidFill>
                  <a:schemeClr val="accent5"/>
                </a:solidFill>
              </a:rPr>
              <a:t>in memoriam</a:t>
            </a:r>
            <a:br>
              <a:rPr lang="cs-CZ" sz="2800" dirty="0">
                <a:solidFill>
                  <a:schemeClr val="accent5"/>
                </a:solidFill>
              </a:rPr>
            </a:br>
            <a:br>
              <a:rPr lang="cs-CZ" sz="2800" dirty="0">
                <a:solidFill>
                  <a:schemeClr val="accent5"/>
                </a:solidFill>
              </a:rPr>
            </a:br>
            <a:r>
              <a:rPr lang="cs-CZ" dirty="0">
                <a:solidFill>
                  <a:schemeClr val="accent5"/>
                </a:solidFill>
              </a:rPr>
              <a:t>za to, že jako jedna z mála dokázala</a:t>
            </a:r>
            <a:br>
              <a:rPr lang="cs-CZ" dirty="0">
                <a:solidFill>
                  <a:schemeClr val="accent5"/>
                </a:solidFill>
              </a:rPr>
            </a:br>
            <a:r>
              <a:rPr lang="cs-CZ" dirty="0">
                <a:solidFill>
                  <a:schemeClr val="accent5"/>
                </a:solidFill>
              </a:rPr>
              <a:t>zachránit záchranáře.   </a:t>
            </a:r>
            <a:br>
              <a:rPr lang="cs-CZ" dirty="0">
                <a:solidFill>
                  <a:schemeClr val="accent5"/>
                </a:solidFill>
              </a:rPr>
            </a:br>
            <a:br>
              <a:rPr lang="cs-CZ" dirty="0">
                <a:effectLst/>
                <a:latin typeface="Times New Roman" panose="02020603050405020304" pitchFamily="18" charset="0"/>
                <a:ea typeface="Times New Roman" panose="02020603050405020304" pitchFamily="18" charset="0"/>
              </a:rPr>
            </a:br>
            <a:br>
              <a:rPr lang="cs-CZ" sz="2800" dirty="0">
                <a:solidFill>
                  <a:schemeClr val="accent5"/>
                </a:solidFill>
              </a:rPr>
            </a:br>
            <a:br>
              <a:rPr lang="cs-CZ" dirty="0">
                <a:solidFill>
                  <a:schemeClr val="accent5"/>
                </a:solidFill>
              </a:rPr>
            </a:br>
            <a:r>
              <a:rPr lang="cs-CZ" dirty="0">
                <a:solidFill>
                  <a:schemeClr val="accent5"/>
                </a:solidFill>
              </a:rPr>
              <a:t> </a:t>
            </a:r>
            <a:r>
              <a:rPr lang="cs-CZ"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2800" dirty="0">
                <a:solidFill>
                  <a:schemeClr val="accent5"/>
                </a:solidFill>
              </a:rPr>
            </a:br>
            <a:br>
              <a:rPr lang="cs-CZ" sz="2800" dirty="0">
                <a:solidFill>
                  <a:schemeClr val="accent5"/>
                </a:solidFill>
              </a:rPr>
            </a:br>
            <a:endParaRPr lang="cs-CZ" sz="2800" dirty="0">
              <a:solidFill>
                <a:schemeClr val="accent5"/>
              </a:solidFill>
            </a:endParaRPr>
          </a:p>
        </p:txBody>
      </p:sp>
      <p:pic>
        <p:nvPicPr>
          <p:cNvPr id="5" name="Obrázek 4" descr="Obsah obrázku pes, interiér, pózování, savci&#10;&#10;Popis byl vytvořen automaticky">
            <a:extLst>
              <a:ext uri="{FF2B5EF4-FFF2-40B4-BE49-F238E27FC236}">
                <a16:creationId xmlns:a16="http://schemas.microsoft.com/office/drawing/2014/main" id="{05D8BD32-EAD4-4B9B-BC38-BEE2F43F36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4469" y="294103"/>
            <a:ext cx="4109632" cy="4023063"/>
          </a:xfrm>
          <a:prstGeom prst="rect">
            <a:avLst/>
          </a:prstGeom>
          <a:noFill/>
          <a:ln>
            <a:noFill/>
          </a:ln>
        </p:spPr>
      </p:pic>
    </p:spTree>
    <p:extLst>
      <p:ext uri="{BB962C8B-B14F-4D97-AF65-F5344CB8AC3E}">
        <p14:creationId xmlns:p14="http://schemas.microsoft.com/office/powerpoint/2010/main" val="3702298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09673" y="546807"/>
            <a:ext cx="6347177" cy="4151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sz="2400" dirty="0">
                <a:latin typeface="Calibri" panose="020F0502020204030204" pitchFamily="34" charset="0"/>
                <a:ea typeface="Calibri" panose="020F0502020204030204" pitchFamily="34" charset="0"/>
              </a:rPr>
              <a:t>Dagmar Vysočanská </a:t>
            </a:r>
            <a:r>
              <a:rPr lang="cs-CZ" sz="2400" dirty="0">
                <a:effectLst/>
                <a:latin typeface="Calibri" panose="020F0502020204030204" pitchFamily="34" charset="0"/>
                <a:ea typeface="Calibri" panose="020F0502020204030204" pitchFamily="34" charset="0"/>
              </a:rPr>
              <a:t> </a:t>
            </a:r>
            <a:r>
              <a:rPr lang="cs-CZ" sz="2400" dirty="0"/>
              <a:t> </a:t>
            </a:r>
            <a:endParaRPr sz="2400" dirty="0"/>
          </a:p>
        </p:txBody>
      </p:sp>
      <p:sp>
        <p:nvSpPr>
          <p:cNvPr id="3" name="Zástupný text 2">
            <a:extLst>
              <a:ext uri="{FF2B5EF4-FFF2-40B4-BE49-F238E27FC236}">
                <a16:creationId xmlns:a16="http://schemas.microsoft.com/office/drawing/2014/main" id="{A2EB92D2-23C2-4A59-8FEC-B8FE6445CECF}"/>
              </a:ext>
            </a:extLst>
          </p:cNvPr>
          <p:cNvSpPr>
            <a:spLocks noGrp="1"/>
          </p:cNvSpPr>
          <p:nvPr>
            <p:ph type="body" idx="1"/>
          </p:nvPr>
        </p:nvSpPr>
        <p:spPr>
          <a:xfrm>
            <a:off x="0" y="1131926"/>
            <a:ext cx="8909332" cy="4037426"/>
          </a:xfrm>
        </p:spPr>
        <p:txBody>
          <a:bodyPr/>
          <a:lstStyle/>
          <a:p>
            <a:pPr marL="101600" indent="0" algn="just">
              <a:buNone/>
            </a:pPr>
            <a:r>
              <a:rPr lang="cs-CZ" sz="1350" dirty="0">
                <a:effectLst/>
                <a:latin typeface="Roboto Condensed" panose="02000000000000000000" pitchFamily="2" charset="0"/>
                <a:ea typeface="Roboto Condensed" panose="02000000000000000000" pitchFamily="2" charset="0"/>
                <a:cs typeface="Times New Roman" panose="02020603050405020304" pitchFamily="18" charset="0"/>
              </a:rPr>
              <a:t>     </a:t>
            </a:r>
          </a:p>
          <a:p>
            <a:pPr marL="101600" indent="0" algn="just">
              <a:spcBef>
                <a:spcPts val="120"/>
              </a:spcBef>
              <a:spcAft>
                <a:spcPts val="120"/>
              </a:spcAft>
              <a:buNone/>
            </a:pPr>
            <a:endParaRPr lang="cs-CZ" sz="1600" dirty="0"/>
          </a:p>
        </p:txBody>
      </p:sp>
      <p:sp>
        <p:nvSpPr>
          <p:cNvPr id="2" name="TextovéPole 1">
            <a:extLst>
              <a:ext uri="{FF2B5EF4-FFF2-40B4-BE49-F238E27FC236}">
                <a16:creationId xmlns:a16="http://schemas.microsoft.com/office/drawing/2014/main" id="{3FE64405-EDB0-41E4-9F09-A3088F7FDA49}"/>
              </a:ext>
            </a:extLst>
          </p:cNvPr>
          <p:cNvSpPr txBox="1"/>
          <p:nvPr/>
        </p:nvSpPr>
        <p:spPr>
          <a:xfrm>
            <a:off x="234668" y="1365054"/>
            <a:ext cx="8444637" cy="4167744"/>
          </a:xfrm>
          <a:prstGeom prst="rect">
            <a:avLst/>
          </a:prstGeom>
          <a:noFill/>
        </p:spPr>
        <p:txBody>
          <a:bodyPr wrap="square" rtlCol="0">
            <a:spAutoFit/>
          </a:bodyPr>
          <a:lstStyle/>
          <a:p>
            <a:pPr algn="just">
              <a:lnSpc>
                <a:spcPct val="106000"/>
              </a:lnSpc>
              <a:spcAft>
                <a:spcPts val="800"/>
              </a:spcAft>
            </a:pPr>
            <a:r>
              <a:rPr lang="cs-CZ" sz="1800" dirty="0">
                <a:effectLst/>
                <a:latin typeface="Roboto Condensed" panose="02000000000000000000" pitchFamily="2" charset="0"/>
                <a:ea typeface="Roboto Condensed" panose="02000000000000000000" pitchFamily="2" charset="0"/>
                <a:cs typeface="Times New Roman" panose="02020603050405020304" pitchFamily="18" charset="0"/>
              </a:rPr>
              <a:t>     Dagmar Vysočanská pracovala deset let jako odborná referentka Vzdělávacího                a výcvikového střediska ZZS HMP. Na starosti měla prakticky kompletní administrativu spojenou se vzděláváním zdravotníků a podílela se téměř na všech veřejných edukačních aktivitách. Všichni se mohli spolehnout na její preciznost i ochotu pomoci nad rámec běžných povinností. Vykonávala jednu z možná neviditelných, ale pro záchrannou službu potřebných činností.</a:t>
            </a:r>
          </a:p>
          <a:p>
            <a:pPr algn="just">
              <a:lnSpc>
                <a:spcPct val="106000"/>
              </a:lnSpc>
              <a:spcAft>
                <a:spcPts val="800"/>
              </a:spcAft>
            </a:pPr>
            <a:r>
              <a:rPr lang="cs-CZ" sz="1800" dirty="0">
                <a:effectLst/>
                <a:latin typeface="Roboto Condensed" panose="02000000000000000000" pitchFamily="2" charset="0"/>
                <a:ea typeface="Roboto Condensed" panose="02000000000000000000" pitchFamily="2" charset="0"/>
                <a:cs typeface="Times New Roman" panose="02020603050405020304" pitchFamily="18" charset="0"/>
              </a:rPr>
              <a:t>     Jako kolegyně Dagmar Vysočanská rozhodně neviditelná nebyla. Měla velké srdce a pro desítky lidí na záchranné službě se stala kamarádkou a členkou rodiny. Její úsměv, dobrá nálada a pochopení pro ostatní ji neopouštěly ani přes překonané zdravotní problémy. „Jako jedna z mála dokázala zachránit záchranáře,“ shodují se její kolegové. Zemřela náhle a její ztráta tvrdě zasáhla všechny, kdo ji u záchranné služby znali.</a:t>
            </a:r>
          </a:p>
          <a:p>
            <a:pPr algn="just">
              <a:lnSpc>
                <a:spcPct val="106000"/>
              </a:lnSpc>
              <a:spcAft>
                <a:spcPts val="800"/>
              </a:spcAft>
            </a:pPr>
            <a:r>
              <a:rPr lang="cs-CZ" sz="1600" dirty="0">
                <a:effectLst/>
                <a:latin typeface="Roboto Condensed" panose="02000000000000000000" pitchFamily="2" charset="0"/>
                <a:ea typeface="Roboto Condensed" panose="02000000000000000000" pitchFamily="2" charset="0"/>
                <a:cs typeface="Calibri" panose="020F0502020204030204" pitchFamily="34" charset="0"/>
              </a:rPr>
              <a:t> </a:t>
            </a:r>
            <a:endParaRPr lang="cs-CZ" sz="1600" dirty="0">
              <a:effectLst/>
              <a:latin typeface="Roboto Condensed" panose="02000000000000000000" pitchFamily="2" charset="0"/>
              <a:ea typeface="Roboto Condensed" panose="02000000000000000000" pitchFamily="2" charset="0"/>
              <a:cs typeface="Times New Roman" panose="02020603050405020304" pitchFamily="18" charset="0"/>
            </a:endParaRPr>
          </a:p>
          <a:p>
            <a:pPr algn="just"/>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8638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2906F5-9AD2-446B-9336-CF34905889D6}"/>
              </a:ext>
            </a:extLst>
          </p:cNvPr>
          <p:cNvSpPr>
            <a:spLocks noGrp="1"/>
          </p:cNvSpPr>
          <p:nvPr>
            <p:ph type="ctrTitle"/>
          </p:nvPr>
        </p:nvSpPr>
        <p:spPr>
          <a:xfrm>
            <a:off x="363512" y="2928298"/>
            <a:ext cx="5415781" cy="1159800"/>
          </a:xfrm>
        </p:spPr>
        <p:txBody>
          <a:bodyPr/>
          <a:lstStyle/>
          <a:p>
            <a:pPr algn="ctr">
              <a:spcBef>
                <a:spcPct val="0"/>
              </a:spcBef>
              <a:defRPr/>
            </a:pPr>
            <a: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ZDRAVOTNICKÁ ZÁCHRANNÁ SLUŽBA </a:t>
            </a:r>
            <a:b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b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Libereckého kraje</a:t>
            </a:r>
            <a:br>
              <a:rPr lang="cs-CZ" altLang="cs-CZ" sz="32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br>
              <a:rPr lang="cs-CZ" altLang="cs-CZ" sz="32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br>
              <a:rPr lang="cs-CZ" dirty="0"/>
            </a:br>
            <a:endParaRPr lang="cs-CZ" dirty="0"/>
          </a:p>
        </p:txBody>
      </p:sp>
      <p:sp>
        <p:nvSpPr>
          <p:cNvPr id="3" name="Podnadpis 2">
            <a:extLst>
              <a:ext uri="{FF2B5EF4-FFF2-40B4-BE49-F238E27FC236}">
                <a16:creationId xmlns:a16="http://schemas.microsoft.com/office/drawing/2014/main" id="{F66B59FB-6D41-485B-9465-477413ED13F0}"/>
              </a:ext>
            </a:extLst>
          </p:cNvPr>
          <p:cNvSpPr>
            <a:spLocks noGrp="1"/>
          </p:cNvSpPr>
          <p:nvPr>
            <p:ph type="subTitle" idx="1"/>
          </p:nvPr>
        </p:nvSpPr>
        <p:spPr>
          <a:xfrm>
            <a:off x="584967" y="3508198"/>
            <a:ext cx="4758557" cy="784800"/>
          </a:xfrm>
        </p:spPr>
        <p:txBody>
          <a:bodyPr/>
          <a:lstStyle/>
          <a:p>
            <a:pPr algn="ctr">
              <a:spcBef>
                <a:spcPct val="0"/>
              </a:spcBef>
              <a:buNone/>
              <a:defRPr/>
            </a:pPr>
            <a:r>
              <a:rPr lang="cs-CZ" altLang="cs-CZ" b="1" kern="1200" dirty="0">
                <a:ln/>
                <a:solidFill>
                  <a:schemeClr val="accent4"/>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b="1" kern="1200" dirty="0">
                <a:ln/>
                <a:solidFill>
                  <a:schemeClr val="accent4"/>
                </a:solidFill>
                <a:latin typeface="Segoe UI Black" panose="020B0A02040204020203" pitchFamily="34" charset="0"/>
                <a:ea typeface="Segoe UI Black" panose="020B0A02040204020203" pitchFamily="34" charset="0"/>
              </a:rPr>
              <a:t>za rok 2021</a:t>
            </a:r>
            <a:endParaRPr lang="en-US" altLang="cs-CZ" b="1" dirty="0">
              <a:ln/>
              <a:solidFill>
                <a:schemeClr val="accent4"/>
              </a:solidFill>
              <a:latin typeface="Segoe UI Black" panose="020B0A02040204020203" pitchFamily="34" charset="0"/>
              <a:ea typeface="Segoe UI Black" panose="020B0A02040204020203" pitchFamily="34" charset="0"/>
            </a:endParaRPr>
          </a:p>
          <a:p>
            <a:endParaRPr lang="cs-CZ" dirty="0">
              <a:latin typeface="Segoe UI Black" panose="020B0A02040204020203" pitchFamily="34" charset="0"/>
              <a:ea typeface="Segoe UI Black" panose="020B0A02040204020203" pitchFamily="34" charset="0"/>
            </a:endParaRPr>
          </a:p>
        </p:txBody>
      </p:sp>
      <p:sp>
        <p:nvSpPr>
          <p:cNvPr id="4" name="Zástupný symbol pro číslo snímku 3">
            <a:extLst>
              <a:ext uri="{FF2B5EF4-FFF2-40B4-BE49-F238E27FC236}">
                <a16:creationId xmlns:a16="http://schemas.microsoft.com/office/drawing/2014/main" id="{EC10F293-3A23-48E2-8660-5D0510C7B2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pic>
        <p:nvPicPr>
          <p:cNvPr id="1026" name="DC962257-2912-4759-A92F-EEF32D4F3DF6">
            <a:extLst>
              <a:ext uri="{FF2B5EF4-FFF2-40B4-BE49-F238E27FC236}">
                <a16:creationId xmlns:a16="http://schemas.microsoft.com/office/drawing/2014/main" id="{73D0D282-CC1C-4330-8A8C-56C72F340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20" y="68075"/>
            <a:ext cx="1338262" cy="14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117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D904D7D-524B-49E5-B49D-8BF0BFC19D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pic>
        <p:nvPicPr>
          <p:cNvPr id="4" name="Obrázek 3">
            <a:extLst>
              <a:ext uri="{FF2B5EF4-FFF2-40B4-BE49-F238E27FC236}">
                <a16:creationId xmlns:a16="http://schemas.microsoft.com/office/drawing/2014/main" id="{4458F289-F15A-4E70-83DB-C514689E72FC}"/>
              </a:ext>
            </a:extLst>
          </p:cNvPr>
          <p:cNvPicPr>
            <a:picLocks noChangeAspect="1"/>
          </p:cNvPicPr>
          <p:nvPr/>
        </p:nvPicPr>
        <p:blipFill>
          <a:blip r:embed="rId2"/>
          <a:stretch>
            <a:fillRect/>
          </a:stretch>
        </p:blipFill>
        <p:spPr>
          <a:xfrm>
            <a:off x="1328737" y="743085"/>
            <a:ext cx="6629401" cy="3721214"/>
          </a:xfrm>
          <a:prstGeom prst="rect">
            <a:avLst/>
          </a:prstGeom>
        </p:spPr>
      </p:pic>
    </p:spTree>
    <p:extLst>
      <p:ext uri="{BB962C8B-B14F-4D97-AF65-F5344CB8AC3E}">
        <p14:creationId xmlns:p14="http://schemas.microsoft.com/office/powerpoint/2010/main" val="4150706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31104" y="553951"/>
            <a:ext cx="6347177" cy="4151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dirty="0"/>
              <a:t>Tým Zdravotnické záchranné služby Libereckého kraje</a:t>
            </a:r>
            <a:endParaRPr dirty="0"/>
          </a:p>
        </p:txBody>
      </p:sp>
      <p:sp>
        <p:nvSpPr>
          <p:cNvPr id="3" name="Zástupný text 2">
            <a:extLst>
              <a:ext uri="{FF2B5EF4-FFF2-40B4-BE49-F238E27FC236}">
                <a16:creationId xmlns:a16="http://schemas.microsoft.com/office/drawing/2014/main" id="{A2EB92D2-23C2-4A59-8FEC-B8FE6445CECF}"/>
              </a:ext>
            </a:extLst>
          </p:cNvPr>
          <p:cNvSpPr>
            <a:spLocks noGrp="1"/>
          </p:cNvSpPr>
          <p:nvPr>
            <p:ph type="body" idx="1"/>
          </p:nvPr>
        </p:nvSpPr>
        <p:spPr>
          <a:xfrm>
            <a:off x="0" y="1131926"/>
            <a:ext cx="8909332" cy="4037426"/>
          </a:xfrm>
        </p:spPr>
        <p:txBody>
          <a:bodyPr/>
          <a:lstStyle/>
          <a:p>
            <a:pPr marL="101600" indent="0" algn="just">
              <a:buNone/>
            </a:pPr>
            <a:r>
              <a:rPr lang="cs-CZ" sz="1350" dirty="0">
                <a:effectLst/>
                <a:latin typeface="Roboto Condensed" panose="02000000000000000000" pitchFamily="2" charset="0"/>
                <a:ea typeface="Roboto Condensed" panose="02000000000000000000" pitchFamily="2" charset="0"/>
                <a:cs typeface="Times New Roman" panose="02020603050405020304" pitchFamily="18" charset="0"/>
              </a:rPr>
              <a:t>     </a:t>
            </a:r>
          </a:p>
          <a:p>
            <a:pPr marL="101600" indent="0" algn="just">
              <a:spcBef>
                <a:spcPts val="120"/>
              </a:spcBef>
              <a:spcAft>
                <a:spcPts val="120"/>
              </a:spcAft>
              <a:buNone/>
            </a:pPr>
            <a:endParaRPr lang="cs-CZ" sz="1600" dirty="0"/>
          </a:p>
        </p:txBody>
      </p:sp>
      <p:sp>
        <p:nvSpPr>
          <p:cNvPr id="2" name="TextovéPole 1">
            <a:extLst>
              <a:ext uri="{FF2B5EF4-FFF2-40B4-BE49-F238E27FC236}">
                <a16:creationId xmlns:a16="http://schemas.microsoft.com/office/drawing/2014/main" id="{3FE64405-EDB0-41E4-9F09-A3088F7FDA49}"/>
              </a:ext>
            </a:extLst>
          </p:cNvPr>
          <p:cNvSpPr txBox="1"/>
          <p:nvPr/>
        </p:nvSpPr>
        <p:spPr>
          <a:xfrm>
            <a:off x="234668" y="1757961"/>
            <a:ext cx="8444637" cy="3498971"/>
          </a:xfrm>
          <a:prstGeom prst="rect">
            <a:avLst/>
          </a:prstGeom>
          <a:noFill/>
        </p:spPr>
        <p:txBody>
          <a:bodyPr wrap="square" rtlCol="0">
            <a:spAutoFit/>
          </a:bodyPr>
          <a:lstStyle/>
          <a:p>
            <a:pPr indent="449580" algn="just"/>
            <a:r>
              <a:rPr lang="cs-CZ" sz="1800" dirty="0">
                <a:effectLst/>
                <a:latin typeface="Roboto Condensed" panose="02000000000000000000" pitchFamily="2" charset="0"/>
                <a:ea typeface="Roboto Condensed" panose="02000000000000000000" pitchFamily="2" charset="0"/>
                <a:cs typeface="Times New Roman" panose="02020603050405020304" pitchFamily="18" charset="0"/>
              </a:rPr>
              <a:t>     </a:t>
            </a:r>
            <a:r>
              <a:rPr lang="cs-CZ" sz="2200" dirty="0">
                <a:solidFill>
                  <a:schemeClr val="accent1">
                    <a:lumMod val="75000"/>
                  </a:schemeClr>
                </a:solidFill>
                <a:effectLst/>
                <a:latin typeface="Roboto Condensed" panose="02000000000000000000" pitchFamily="2" charset="0"/>
                <a:ea typeface="Roboto Condensed" panose="02000000000000000000" pitchFamily="2" charset="0"/>
              </a:rPr>
              <a:t>Dlouho jsme zvažovali, koho za ZZS LK za uplynulý rok nominovat a nakonec jsme se rozhodli konkrétní nominaci nedávat. Vážíme si toho, že celý uplynulý rok jsme zvládli se ctí a že jsme fungovali jako jeden velký sehraný tým. Každý jedinec v něm měl svou nezastupitelnou roli, všichni dělali svou práci na 100 procent. Všichni se dělili o nápady a pomáhali nejen pacientům, ale i kolegům. Nominaci na cenu by si tak zasloužili opravdu všichni.</a:t>
            </a:r>
          </a:p>
          <a:p>
            <a:pPr algn="just">
              <a:lnSpc>
                <a:spcPct val="106000"/>
              </a:lnSpc>
              <a:spcAft>
                <a:spcPts val="800"/>
              </a:spcAft>
            </a:pPr>
            <a:endParaRPr lang="cs-CZ" sz="1800" dirty="0">
              <a:effectLst/>
              <a:latin typeface="Roboto Condensed" panose="02000000000000000000" pitchFamily="2" charset="0"/>
              <a:ea typeface="Roboto Condensed" panose="02000000000000000000" pitchFamily="2" charset="0"/>
              <a:cs typeface="Times New Roman" panose="02020603050405020304" pitchFamily="18" charset="0"/>
            </a:endParaRPr>
          </a:p>
          <a:p>
            <a:pPr algn="just">
              <a:lnSpc>
                <a:spcPct val="106000"/>
              </a:lnSpc>
              <a:spcAft>
                <a:spcPts val="800"/>
              </a:spcAft>
            </a:pPr>
            <a:r>
              <a:rPr lang="cs-CZ" sz="1600" dirty="0">
                <a:effectLst/>
                <a:latin typeface="Roboto Condensed" panose="02000000000000000000" pitchFamily="2" charset="0"/>
                <a:ea typeface="Roboto Condensed" panose="02000000000000000000" pitchFamily="2" charset="0"/>
                <a:cs typeface="Calibri" panose="020F0502020204030204" pitchFamily="34" charset="0"/>
              </a:rPr>
              <a:t> </a:t>
            </a:r>
            <a:endParaRPr lang="cs-CZ" sz="1600" dirty="0">
              <a:effectLst/>
              <a:latin typeface="Roboto Condensed" panose="02000000000000000000" pitchFamily="2" charset="0"/>
              <a:ea typeface="Roboto Condensed" panose="02000000000000000000" pitchFamily="2" charset="0"/>
              <a:cs typeface="Times New Roman" panose="02020603050405020304" pitchFamily="18" charset="0"/>
            </a:endParaRPr>
          </a:p>
          <a:p>
            <a:pPr algn="just"/>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5789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765"/>
        <p:cNvGrpSpPr/>
        <p:nvPr/>
      </p:nvGrpSpPr>
      <p:grpSpPr>
        <a:xfrm>
          <a:off x="0" y="0"/>
          <a:ext cx="0" cy="0"/>
          <a:chOff x="0" y="0"/>
          <a:chExt cx="0" cy="0"/>
        </a:xfrm>
      </p:grpSpPr>
      <p:sp>
        <p:nvSpPr>
          <p:cNvPr id="2" name="TextovéPole 1">
            <a:extLst>
              <a:ext uri="{FF2B5EF4-FFF2-40B4-BE49-F238E27FC236}">
                <a16:creationId xmlns:a16="http://schemas.microsoft.com/office/drawing/2014/main" id="{57D9470E-2786-48DC-B9F1-645465C4B77D}"/>
              </a:ext>
            </a:extLst>
          </p:cNvPr>
          <p:cNvSpPr txBox="1"/>
          <p:nvPr/>
        </p:nvSpPr>
        <p:spPr>
          <a:xfrm>
            <a:off x="1319135" y="1925419"/>
            <a:ext cx="7000406" cy="646331"/>
          </a:xfrm>
          <a:prstGeom prst="rect">
            <a:avLst/>
          </a:prstGeom>
          <a:noFill/>
        </p:spPr>
        <p:txBody>
          <a:bodyPr wrap="square" rtlCol="0">
            <a:spAutoFit/>
          </a:bodyPr>
          <a:lstStyle/>
          <a:p>
            <a:r>
              <a:rPr lang="cs-CZ" sz="3600" dirty="0">
                <a:ln w="0"/>
                <a:solidFill>
                  <a:schemeClr val="accent1"/>
                </a:solidFill>
                <a:effectLst>
                  <a:outerShdw blurRad="38100" dist="25400" dir="5400000" algn="ctr" rotWithShape="0">
                    <a:srgbClr val="6E747A">
                      <a:alpha val="43000"/>
                    </a:srgbClr>
                  </a:outerShdw>
                </a:effectLst>
              </a:rPr>
              <a:t>Gratulujeme všem oceněným. </a:t>
            </a:r>
          </a:p>
        </p:txBody>
      </p:sp>
      <p:pic>
        <p:nvPicPr>
          <p:cNvPr id="3" name="Obrázek 2">
            <a:extLst>
              <a:ext uri="{FF2B5EF4-FFF2-40B4-BE49-F238E27FC236}">
                <a16:creationId xmlns:a16="http://schemas.microsoft.com/office/drawing/2014/main" id="{776E6FBA-7BD4-48D5-A490-4A6E70A7A694}"/>
              </a:ext>
            </a:extLst>
          </p:cNvPr>
          <p:cNvPicPr>
            <a:picLocks noChangeAspect="1"/>
          </p:cNvPicPr>
          <p:nvPr/>
        </p:nvPicPr>
        <p:blipFill>
          <a:blip r:embed="rId3"/>
          <a:stretch>
            <a:fillRect/>
          </a:stretch>
        </p:blipFill>
        <p:spPr>
          <a:xfrm>
            <a:off x="7209042" y="3213130"/>
            <a:ext cx="1786283" cy="11156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09673" y="546807"/>
            <a:ext cx="6347177" cy="4151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sz="2400" dirty="0"/>
              <a:t>Soňa Pávková</a:t>
            </a:r>
            <a:endParaRPr sz="2400" dirty="0"/>
          </a:p>
        </p:txBody>
      </p:sp>
      <p:sp>
        <p:nvSpPr>
          <p:cNvPr id="3" name="Zástupný text 2">
            <a:extLst>
              <a:ext uri="{FF2B5EF4-FFF2-40B4-BE49-F238E27FC236}">
                <a16:creationId xmlns:a16="http://schemas.microsoft.com/office/drawing/2014/main" id="{A2EB92D2-23C2-4A59-8FEC-B8FE6445CECF}"/>
              </a:ext>
            </a:extLst>
          </p:cNvPr>
          <p:cNvSpPr>
            <a:spLocks noGrp="1"/>
          </p:cNvSpPr>
          <p:nvPr>
            <p:ph type="body" idx="1"/>
          </p:nvPr>
        </p:nvSpPr>
        <p:spPr>
          <a:xfrm>
            <a:off x="121920" y="1537987"/>
            <a:ext cx="8669811" cy="3058706"/>
          </a:xfrm>
        </p:spPr>
        <p:txBody>
          <a:bodyPr/>
          <a:lstStyle/>
          <a:p>
            <a:pPr marL="101600" indent="0" algn="just">
              <a:spcBef>
                <a:spcPts val="120"/>
              </a:spcBef>
              <a:spcAft>
                <a:spcPts val="120"/>
              </a:spcAft>
              <a:buNone/>
            </a:pPr>
            <a:r>
              <a:rPr lang="cs-CZ" sz="1800" dirty="0">
                <a:solidFill>
                  <a:schemeClr val="tx1">
                    <a:lumMod val="75000"/>
                  </a:schemeClr>
                </a:solidFill>
                <a:effectLst/>
                <a:latin typeface="Roboto Condensed" panose="02000000000000000000" pitchFamily="2" charset="0"/>
                <a:ea typeface="Roboto Condensed" panose="02000000000000000000" pitchFamily="2" charset="0"/>
              </a:rPr>
              <a:t>     Paní Soňa Pávková po maturitě a dvou následných rodičovských dovolených začala svou operátorskou pouť v roce 1992 jako dispečerka Dopravní zdravotní služby Okresního ústavu národního zdraví Ústí nad Orlicí, kde linka 155 byla součástí organizace. </a:t>
            </a:r>
          </a:p>
          <a:p>
            <a:pPr marL="101600" indent="0" algn="just">
              <a:spcBef>
                <a:spcPts val="120"/>
              </a:spcBef>
              <a:spcAft>
                <a:spcPts val="120"/>
              </a:spcAft>
              <a:buNone/>
            </a:pPr>
            <a:r>
              <a:rPr lang="cs-CZ" sz="1800" dirty="0">
                <a:solidFill>
                  <a:schemeClr val="tx1">
                    <a:lumMod val="75000"/>
                  </a:schemeClr>
                </a:solidFill>
                <a:latin typeface="Roboto Condensed" panose="02000000000000000000" pitchFamily="2" charset="0"/>
                <a:ea typeface="Roboto Condensed" panose="02000000000000000000" pitchFamily="2" charset="0"/>
              </a:rPr>
              <a:t>     </a:t>
            </a:r>
            <a:r>
              <a:rPr lang="cs-CZ" sz="1800" dirty="0">
                <a:solidFill>
                  <a:schemeClr val="tx1">
                    <a:lumMod val="75000"/>
                  </a:schemeClr>
                </a:solidFill>
                <a:effectLst/>
                <a:latin typeface="Roboto Condensed" panose="02000000000000000000" pitchFamily="2" charset="0"/>
                <a:ea typeface="Roboto Condensed" panose="02000000000000000000" pitchFamily="2" charset="0"/>
              </a:rPr>
              <a:t>Od roku 1997 pracovala na nově vzniklém ZOS Oblastního střediska zdravotnické záchranné služby v Ústí nad Orlicí. V roce 2007 se stala vedoucí operátorkou Krajského zdravotnického operačního střediska Zdravotnické záchranné služby Pardubického kraje. Je součástí týmu Systému psychosociální intervenční služby na pozici „peer“.</a:t>
            </a:r>
          </a:p>
          <a:p>
            <a:pPr marL="101600" indent="0">
              <a:buNone/>
            </a:pPr>
            <a:r>
              <a:rPr lang="cs-CZ" sz="1800" dirty="0">
                <a:solidFill>
                  <a:schemeClr val="tx1">
                    <a:lumMod val="75000"/>
                  </a:schemeClr>
                </a:solidFill>
                <a:effectLst/>
                <a:latin typeface="Roboto Condensed" panose="02000000000000000000" pitchFamily="2" charset="0"/>
                <a:ea typeface="Roboto Condensed" panose="02000000000000000000" pitchFamily="2" charset="0"/>
              </a:rPr>
              <a:t>     V současné době pracuje jako vedoucí směny na zdravotnickém operačním středisku, podílí se na zaučování nově příchozích operátorů.</a:t>
            </a:r>
            <a:endParaRPr lang="cs-CZ" sz="1600" dirty="0">
              <a:solidFill>
                <a:schemeClr val="tx1">
                  <a:lumMod val="75000"/>
                </a:schemeClr>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081851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Google Shape;224;p14"/>
          <p:cNvSpPr txBox="1"/>
          <p:nvPr/>
        </p:nvSpPr>
        <p:spPr>
          <a:xfrm>
            <a:off x="536353" y="383251"/>
            <a:ext cx="1575668" cy="204728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
        <p:nvSpPr>
          <p:cNvPr id="11" name="Nadpis 4">
            <a:extLst>
              <a:ext uri="{FF2B5EF4-FFF2-40B4-BE49-F238E27FC236}">
                <a16:creationId xmlns:a16="http://schemas.microsoft.com/office/drawing/2014/main" id="{FC6E5E07-3440-41DA-945E-BFE3D4D09329}"/>
              </a:ext>
            </a:extLst>
          </p:cNvPr>
          <p:cNvSpPr>
            <a:spLocks noGrp="1"/>
          </p:cNvSpPr>
          <p:nvPr>
            <p:ph type="subTitle" idx="1"/>
          </p:nvPr>
        </p:nvSpPr>
        <p:spPr>
          <a:xfrm>
            <a:off x="395976" y="1190877"/>
            <a:ext cx="5656867" cy="2047285"/>
          </a:xfrm>
        </p:spPr>
        <p:txBody>
          <a:bodyPr/>
          <a:lstStyle/>
          <a:p>
            <a:pPr algn="ctr">
              <a:spcBef>
                <a:spcPct val="0"/>
              </a:spcBef>
              <a:buNone/>
              <a:defRPr/>
            </a:pPr>
            <a:endPar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ZDRAVOTNICKÁ ZÁCHRANNÁ SLUŽBA </a:t>
            </a:r>
          </a:p>
          <a:p>
            <a:pPr algn="ctr">
              <a:spcBef>
                <a:spcPct val="0"/>
              </a:spcBef>
              <a:buNone/>
              <a:defRPr/>
            </a:pPr>
            <a:endPar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JIHOČESKÉHO KRAJE</a:t>
            </a:r>
            <a:b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br>
              <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endParaRPr lang="cs-CZ" dirty="0"/>
          </a:p>
        </p:txBody>
      </p:sp>
      <p:sp>
        <p:nvSpPr>
          <p:cNvPr id="13" name="TextovéPole 12">
            <a:extLst>
              <a:ext uri="{FF2B5EF4-FFF2-40B4-BE49-F238E27FC236}">
                <a16:creationId xmlns:a16="http://schemas.microsoft.com/office/drawing/2014/main" id="{E1BD9F0B-A1D8-4326-B57B-3B5787CC77D4}"/>
              </a:ext>
            </a:extLst>
          </p:cNvPr>
          <p:cNvSpPr txBox="1"/>
          <p:nvPr/>
        </p:nvSpPr>
        <p:spPr>
          <a:xfrm>
            <a:off x="1025665" y="3552426"/>
            <a:ext cx="4576046"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za rok 2021</a:t>
            </a:r>
            <a:endParaRPr lang="en-US" altLang="cs-CZ" sz="2400" b="1" dirty="0">
              <a:ln/>
              <a:solidFill>
                <a:schemeClr val="accent4"/>
              </a:solidFill>
              <a:latin typeface="Segoe UI Black" panose="020B0A02040204020203" pitchFamily="34" charset="0"/>
              <a:ea typeface="Segoe UI Black" panose="020B0A02040204020203" pitchFamily="34" charset="0"/>
            </a:endParaRPr>
          </a:p>
        </p:txBody>
      </p:sp>
      <p:pic>
        <p:nvPicPr>
          <p:cNvPr id="7" name="Obrázek 6">
            <a:extLst>
              <a:ext uri="{FF2B5EF4-FFF2-40B4-BE49-F238E27FC236}">
                <a16:creationId xmlns:a16="http://schemas.microsoft.com/office/drawing/2014/main" id="{D185F046-860F-4F3D-98C7-7E612A8CD7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76" y="68208"/>
            <a:ext cx="1383738" cy="138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505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ctrTitle" idx="4294967295"/>
          </p:nvPr>
        </p:nvSpPr>
        <p:spPr>
          <a:xfrm>
            <a:off x="242760" y="798077"/>
            <a:ext cx="5178903" cy="3061598"/>
          </a:xfrm>
          <a:prstGeom prst="rect">
            <a:avLst/>
          </a:prstGeom>
        </p:spPr>
        <p:txBody>
          <a:bodyPr spcFirstLastPara="1" wrap="square" lIns="91425" tIns="91425" rIns="91425" bIns="91425" anchor="ctr" anchorCtr="0">
            <a:noAutofit/>
          </a:bodyPr>
          <a:lstStyle/>
          <a:p>
            <a:br>
              <a:rPr lang="cs-CZ" sz="2800" dirty="0">
                <a:solidFill>
                  <a:schemeClr val="accent5"/>
                </a:solidFill>
              </a:rPr>
            </a:br>
            <a:br>
              <a:rPr lang="cs-CZ" sz="2800" dirty="0">
                <a:solidFill>
                  <a:schemeClr val="accent5"/>
                </a:solidFill>
              </a:rPr>
            </a:br>
            <a:br>
              <a:rPr lang="cs-CZ" sz="2800" dirty="0">
                <a:solidFill>
                  <a:schemeClr val="accent5"/>
                </a:solidFill>
              </a:rPr>
            </a:br>
            <a:br>
              <a:rPr lang="cs-CZ" sz="2800" dirty="0">
                <a:solidFill>
                  <a:schemeClr val="accent5"/>
                </a:solidFill>
              </a:rPr>
            </a:br>
            <a:r>
              <a:rPr lang="cs-CZ" sz="2800" dirty="0">
                <a:solidFill>
                  <a:schemeClr val="accent5"/>
                </a:solidFill>
              </a:rPr>
              <a:t>Mgr., Bc. Kristýnu Vlkovou</a:t>
            </a:r>
            <a:br>
              <a:rPr lang="cs-CZ" sz="2800" dirty="0">
                <a:solidFill>
                  <a:schemeClr val="accent5"/>
                </a:solidFill>
              </a:rPr>
            </a:br>
            <a:br>
              <a:rPr lang="cs-CZ" sz="2800" dirty="0">
                <a:solidFill>
                  <a:schemeClr val="accent5"/>
                </a:solidFill>
              </a:rPr>
            </a:br>
            <a:r>
              <a:rPr lang="cs-CZ" dirty="0">
                <a:solidFill>
                  <a:schemeClr val="accent5"/>
                </a:solidFill>
              </a:rPr>
              <a:t>za vysoce profesionální výkon při poskytování        telefonicky asistované první pomoci </a:t>
            </a:r>
            <a:br>
              <a:rPr lang="cs-CZ" dirty="0">
                <a:solidFill>
                  <a:schemeClr val="accent5"/>
                </a:solidFill>
              </a:rPr>
            </a:br>
            <a:r>
              <a:rPr lang="cs-CZ" dirty="0">
                <a:solidFill>
                  <a:schemeClr val="accent5"/>
                </a:solidFill>
              </a:rPr>
              <a:t>u překotného porodu koncem pánevním.  </a:t>
            </a:r>
            <a:br>
              <a:rPr lang="cs-CZ" dirty="0">
                <a:solidFill>
                  <a:schemeClr val="accent5"/>
                </a:solidFill>
              </a:rPr>
            </a:br>
            <a:r>
              <a:rPr lang="cs-CZ" dirty="0">
                <a:solidFill>
                  <a:schemeClr val="accent5"/>
                </a:solidFill>
              </a:rPr>
              <a:t> </a:t>
            </a:r>
            <a:r>
              <a:rPr lang="cs-CZ"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2800" dirty="0">
                <a:solidFill>
                  <a:schemeClr val="accent5"/>
                </a:solidFill>
              </a:rPr>
            </a:br>
            <a:br>
              <a:rPr lang="cs-CZ" sz="2800" dirty="0">
                <a:solidFill>
                  <a:schemeClr val="accent5"/>
                </a:solidFill>
              </a:rPr>
            </a:br>
            <a:endParaRPr lang="cs-CZ" sz="2800" dirty="0">
              <a:solidFill>
                <a:schemeClr val="accent5"/>
              </a:solidFill>
            </a:endParaRPr>
          </a:p>
        </p:txBody>
      </p:sp>
      <p:pic>
        <p:nvPicPr>
          <p:cNvPr id="4" name="Obrázek 3">
            <a:extLst>
              <a:ext uri="{FF2B5EF4-FFF2-40B4-BE49-F238E27FC236}">
                <a16:creationId xmlns:a16="http://schemas.microsoft.com/office/drawing/2014/main" id="{8BB3B9C5-3D41-4387-8D18-6A205485697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1664" y="369298"/>
            <a:ext cx="2906258" cy="3919155"/>
          </a:xfrm>
          <a:prstGeom prst="rect">
            <a:avLst/>
          </a:prstGeom>
          <a:noFill/>
          <a:ln>
            <a:noFill/>
          </a:ln>
        </p:spPr>
      </p:pic>
    </p:spTree>
    <p:extLst>
      <p:ext uri="{BB962C8B-B14F-4D97-AF65-F5344CB8AC3E}">
        <p14:creationId xmlns:p14="http://schemas.microsoft.com/office/powerpoint/2010/main" val="88313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282257" y="561797"/>
            <a:ext cx="6347177" cy="41514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sz="2400" dirty="0"/>
              <a:t>Mgr., Bc. Kristýna Vlková</a:t>
            </a:r>
            <a:endParaRPr sz="2400" dirty="0"/>
          </a:p>
        </p:txBody>
      </p:sp>
      <p:sp>
        <p:nvSpPr>
          <p:cNvPr id="3" name="Zástupný text 2">
            <a:extLst>
              <a:ext uri="{FF2B5EF4-FFF2-40B4-BE49-F238E27FC236}">
                <a16:creationId xmlns:a16="http://schemas.microsoft.com/office/drawing/2014/main" id="{A2EB92D2-23C2-4A59-8FEC-B8FE6445CECF}"/>
              </a:ext>
            </a:extLst>
          </p:cNvPr>
          <p:cNvSpPr>
            <a:spLocks noGrp="1"/>
          </p:cNvSpPr>
          <p:nvPr>
            <p:ph type="body" idx="1"/>
          </p:nvPr>
        </p:nvSpPr>
        <p:spPr>
          <a:xfrm>
            <a:off x="0" y="1359962"/>
            <a:ext cx="8968740" cy="4037426"/>
          </a:xfrm>
        </p:spPr>
        <p:txBody>
          <a:bodyPr/>
          <a:lstStyle/>
          <a:p>
            <a:pPr marL="101600" indent="0" algn="just">
              <a:buNone/>
            </a:pPr>
            <a:r>
              <a:rPr lang="cs-CZ" sz="18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cs-CZ" sz="1600" dirty="0">
                <a:solidFill>
                  <a:schemeClr val="tx1">
                    <a:lumMod val="75000"/>
                  </a:schemeClr>
                </a:solidFill>
                <a:latin typeface="Roboto Condensed" panose="02000000000000000000" pitchFamily="2" charset="0"/>
                <a:ea typeface="Roboto Condensed" panose="02000000000000000000" pitchFamily="2" charset="0"/>
                <a:cs typeface="Times New Roman" panose="02020603050405020304" pitchFamily="18" charset="0"/>
              </a:rPr>
              <a:t>Paní </a:t>
            </a:r>
            <a:r>
              <a:rPr lang="cs-CZ" sz="1600" dirty="0">
                <a:solidFill>
                  <a:schemeClr val="tx1">
                    <a:lumMod val="75000"/>
                  </a:schemeClr>
                </a:solidFill>
                <a:effectLst/>
                <a:latin typeface="Roboto Condensed" panose="02000000000000000000" pitchFamily="2" charset="0"/>
                <a:ea typeface="Roboto Condensed" panose="02000000000000000000" pitchFamily="2" charset="0"/>
                <a:cs typeface="Times New Roman" panose="02020603050405020304" pitchFamily="18" charset="0"/>
              </a:rPr>
              <a:t>Mgr., Bc. Kristýna Vlková pracuje na ZZS </a:t>
            </a:r>
            <a:r>
              <a:rPr lang="cs-CZ" sz="1600" dirty="0" err="1">
                <a:solidFill>
                  <a:schemeClr val="tx1">
                    <a:lumMod val="75000"/>
                  </a:schemeClr>
                </a:solidFill>
                <a:effectLst/>
                <a:latin typeface="Roboto Condensed" panose="02000000000000000000" pitchFamily="2" charset="0"/>
                <a:ea typeface="Roboto Condensed" panose="02000000000000000000" pitchFamily="2" charset="0"/>
                <a:cs typeface="Times New Roman" panose="02020603050405020304" pitchFamily="18" charset="0"/>
              </a:rPr>
              <a:t>JčK</a:t>
            </a:r>
            <a:r>
              <a:rPr lang="cs-CZ" sz="1600" dirty="0">
                <a:solidFill>
                  <a:schemeClr val="tx1">
                    <a:lumMod val="75000"/>
                  </a:schemeClr>
                </a:solidFill>
                <a:effectLst/>
                <a:latin typeface="Roboto Condensed" panose="02000000000000000000" pitchFamily="2" charset="0"/>
                <a:ea typeface="Roboto Condensed" panose="02000000000000000000" pitchFamily="2" charset="0"/>
                <a:cs typeface="Times New Roman" panose="02020603050405020304" pitchFamily="18" charset="0"/>
              </a:rPr>
              <a:t> jako operátorka na Zdravotnickém operačním středisku od roku 2019. Při práci prokazuje skvělou odbornou úroveň a sympatický lidský přístup k volajícím lidem v tísni. </a:t>
            </a:r>
          </a:p>
          <a:p>
            <a:pPr marL="101600" indent="0" algn="just">
              <a:buNone/>
            </a:pPr>
            <a:r>
              <a:rPr lang="cs-CZ" sz="1600" dirty="0">
                <a:solidFill>
                  <a:schemeClr val="tx1">
                    <a:lumMod val="75000"/>
                  </a:schemeClr>
                </a:solidFill>
                <a:effectLst/>
                <a:latin typeface="Roboto Condensed" panose="02000000000000000000" pitchFamily="2" charset="0"/>
                <a:ea typeface="Roboto Condensed" panose="02000000000000000000" pitchFamily="2" charset="0"/>
                <a:cs typeface="Times New Roman" panose="02020603050405020304" pitchFamily="18" charset="0"/>
              </a:rPr>
              <a:t>     Nestává se příliš často, že by záchranáři museli v terénu asistovat u porodu koncem pánevním, ještě sporadičtější je, že by takový porod musela vést operátorka po telefonu. Dne 26. června 2021 Kristýna Vlková na pozici </a:t>
            </a:r>
            <a:r>
              <a:rPr lang="cs-CZ" sz="1600" dirty="0" err="1">
                <a:solidFill>
                  <a:schemeClr val="tx1">
                    <a:lumMod val="75000"/>
                  </a:schemeClr>
                </a:solidFill>
                <a:effectLst/>
                <a:latin typeface="Roboto Condensed" panose="02000000000000000000" pitchFamily="2" charset="0"/>
                <a:ea typeface="Roboto Condensed" panose="02000000000000000000" pitchFamily="2" charset="0"/>
                <a:cs typeface="Times New Roman" panose="02020603050405020304" pitchFamily="18" charset="0"/>
              </a:rPr>
              <a:t>calltakera</a:t>
            </a:r>
            <a:r>
              <a:rPr lang="cs-CZ" sz="1600" dirty="0">
                <a:solidFill>
                  <a:schemeClr val="tx1">
                    <a:lumMod val="75000"/>
                  </a:schemeClr>
                </a:solidFill>
                <a:effectLst/>
                <a:latin typeface="Roboto Condensed" panose="02000000000000000000" pitchFamily="2" charset="0"/>
                <a:ea typeface="Roboto Condensed" panose="02000000000000000000" pitchFamily="2" charset="0"/>
                <a:cs typeface="Times New Roman" panose="02020603050405020304" pitchFamily="18" charset="0"/>
              </a:rPr>
              <a:t> přijala tísňovou výzvu o začínajícím překotném porodu u prvorodičky v 37. týdnu těhotenství. Zpočátku se vše vyvíjelo jako běžný telefonicky asistovaný porod. Záhy se však situace na místě zdramatizovala při zjištění, že jde o porod koncem pánevním. </a:t>
            </a:r>
          </a:p>
          <a:p>
            <a:pPr marL="101600" indent="0" algn="just">
              <a:buNone/>
            </a:pPr>
            <a:r>
              <a:rPr lang="cs-CZ" sz="1600" dirty="0">
                <a:solidFill>
                  <a:schemeClr val="tx1">
                    <a:lumMod val="75000"/>
                  </a:schemeClr>
                </a:solidFill>
                <a:latin typeface="Roboto Condensed" panose="02000000000000000000" pitchFamily="2" charset="0"/>
                <a:ea typeface="Roboto Condensed" panose="02000000000000000000" pitchFamily="2" charset="0"/>
                <a:cs typeface="Times New Roman" panose="02020603050405020304" pitchFamily="18" charset="0"/>
              </a:rPr>
              <a:t>     </a:t>
            </a:r>
            <a:r>
              <a:rPr lang="cs-CZ" sz="1600" dirty="0">
                <a:solidFill>
                  <a:schemeClr val="tx1">
                    <a:lumMod val="75000"/>
                  </a:schemeClr>
                </a:solidFill>
                <a:effectLst/>
                <a:latin typeface="Roboto Condensed" panose="02000000000000000000" pitchFamily="2" charset="0"/>
                <a:ea typeface="Roboto Condensed" panose="02000000000000000000" pitchFamily="2" charset="0"/>
                <a:cs typeface="Times New Roman" panose="02020603050405020304" pitchFamily="18" charset="0"/>
              </a:rPr>
              <a:t>Velmi profesionálně s empatickým přístupem Kristýna zklidnila emotivní situaci a s přehledem odvedla po telefonu celý porod. Pomohla volajícím překonat všechny dramatické momenty včetně krátké resuscitace dýchání novorozence, to vše ještě před příjezdem záchranářů.</a:t>
            </a:r>
          </a:p>
          <a:p>
            <a:pPr marL="101600" indent="0" algn="jus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0" algn="just">
              <a:spcBef>
                <a:spcPts val="120"/>
              </a:spcBef>
              <a:spcAft>
                <a:spcPts val="120"/>
              </a:spcAft>
              <a:buNone/>
            </a:pPr>
            <a:endParaRPr lang="cs-CZ" sz="1600" dirty="0"/>
          </a:p>
        </p:txBody>
      </p:sp>
    </p:spTree>
    <p:extLst>
      <p:ext uri="{BB962C8B-B14F-4D97-AF65-F5344CB8AC3E}">
        <p14:creationId xmlns:p14="http://schemas.microsoft.com/office/powerpoint/2010/main" val="3366196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Google Shape;224;p14"/>
          <p:cNvSpPr txBox="1"/>
          <p:nvPr/>
        </p:nvSpPr>
        <p:spPr>
          <a:xfrm>
            <a:off x="536353" y="383251"/>
            <a:ext cx="1575668" cy="204728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
        <p:nvSpPr>
          <p:cNvPr id="11" name="Nadpis 4">
            <a:extLst>
              <a:ext uri="{FF2B5EF4-FFF2-40B4-BE49-F238E27FC236}">
                <a16:creationId xmlns:a16="http://schemas.microsoft.com/office/drawing/2014/main" id="{FC6E5E07-3440-41DA-945E-BFE3D4D09329}"/>
              </a:ext>
            </a:extLst>
          </p:cNvPr>
          <p:cNvSpPr>
            <a:spLocks noGrp="1"/>
          </p:cNvSpPr>
          <p:nvPr>
            <p:ph type="subTitle" idx="1"/>
          </p:nvPr>
        </p:nvSpPr>
        <p:spPr>
          <a:xfrm>
            <a:off x="395976" y="1190877"/>
            <a:ext cx="5656867" cy="2047285"/>
          </a:xfrm>
        </p:spPr>
        <p:txBody>
          <a:bodyPr/>
          <a:lstStyle/>
          <a:p>
            <a:pPr algn="ctr">
              <a:spcBef>
                <a:spcPct val="0"/>
              </a:spcBef>
              <a:buNone/>
              <a:defRPr/>
            </a:pPr>
            <a:endPar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ZDRAVOTNICKÁ ZÁCHRANNÁ SLUŽBA </a:t>
            </a:r>
          </a:p>
          <a:p>
            <a:pPr algn="ctr">
              <a:spcBef>
                <a:spcPct val="0"/>
              </a:spcBef>
              <a:buNone/>
              <a:defRPr/>
            </a:pPr>
            <a:endPar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endParaRPr>
          </a:p>
          <a:p>
            <a:pPr algn="ctr">
              <a:spcBef>
                <a:spcPct val="0"/>
              </a:spcBef>
              <a:buNone/>
              <a:defRPr/>
            </a:pPr>
            <a:r>
              <a:rPr lang="cs-CZ" altLang="cs-CZ"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t>PLZEŇSKÉHO KRAJE</a:t>
            </a:r>
            <a:br>
              <a:rPr lang="cs-CZ" altLang="cs-CZ" sz="2000" b="1" kern="12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br>
              <a:rPr lang="cs-CZ" altLang="cs-CZ" sz="2000" b="1" kern="1200" dirty="0">
                <a:ln w="9525">
                  <a:solidFill>
                    <a:schemeClr val="bg1"/>
                  </a:solidFill>
                  <a:prstDash val="solid"/>
                </a:ln>
                <a:effectLst>
                  <a:outerShdw blurRad="12700" dist="38100" dir="2700000" algn="tl" rotWithShape="0">
                    <a:schemeClr val="accent5">
                      <a:lumMod val="60000"/>
                      <a:lumOff val="40000"/>
                    </a:schemeClr>
                  </a:outerShdw>
                </a:effectLst>
                <a:latin typeface="Segoe UI Black" panose="020B0A02040204020203" pitchFamily="34" charset="0"/>
                <a:ea typeface="Segoe UI Black" panose="020B0A02040204020203" pitchFamily="34" charset="0"/>
              </a:rPr>
            </a:br>
            <a:endParaRPr lang="cs-CZ" dirty="0"/>
          </a:p>
        </p:txBody>
      </p:sp>
      <p:sp>
        <p:nvSpPr>
          <p:cNvPr id="13" name="TextovéPole 12">
            <a:extLst>
              <a:ext uri="{FF2B5EF4-FFF2-40B4-BE49-F238E27FC236}">
                <a16:creationId xmlns:a16="http://schemas.microsoft.com/office/drawing/2014/main" id="{E1BD9F0B-A1D8-4326-B57B-3B5787CC77D4}"/>
              </a:ext>
            </a:extLst>
          </p:cNvPr>
          <p:cNvSpPr txBox="1"/>
          <p:nvPr/>
        </p:nvSpPr>
        <p:spPr>
          <a:xfrm>
            <a:off x="1025665" y="3552426"/>
            <a:ext cx="4576046"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400" b="1" kern="1200" dirty="0">
                <a:ln/>
                <a:solidFill>
                  <a:schemeClr val="accent4"/>
                </a:solidFill>
                <a:latin typeface="Segoe UI Black" panose="020B0A02040204020203" pitchFamily="34" charset="0"/>
                <a:ea typeface="Segoe UI Black" panose="020B0A02040204020203" pitchFamily="34" charset="0"/>
              </a:rPr>
              <a:t>za rok 2021</a:t>
            </a:r>
            <a:endParaRPr lang="en-US" altLang="cs-CZ" sz="2400" b="1" dirty="0">
              <a:ln/>
              <a:solidFill>
                <a:schemeClr val="accent4"/>
              </a:solidFill>
              <a:latin typeface="Segoe UI Black" panose="020B0A02040204020203" pitchFamily="34" charset="0"/>
              <a:ea typeface="Segoe UI Black" panose="020B0A02040204020203" pitchFamily="34" charset="0"/>
            </a:endParaRPr>
          </a:p>
        </p:txBody>
      </p:sp>
      <p:pic>
        <p:nvPicPr>
          <p:cNvPr id="6" name="Obrázek 2">
            <a:extLst>
              <a:ext uri="{FF2B5EF4-FFF2-40B4-BE49-F238E27FC236}">
                <a16:creationId xmlns:a16="http://schemas.microsoft.com/office/drawing/2014/main" id="{0F7645F7-4A3A-4263-BC12-4F8DFD36ED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76" y="267921"/>
            <a:ext cx="189191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610124"/>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2936</Words>
  <Application>Microsoft Office PowerPoint</Application>
  <PresentationFormat>Předvádění na obrazovce (16:9)</PresentationFormat>
  <Paragraphs>175</Paragraphs>
  <Slides>45</Slides>
  <Notes>43</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45</vt:i4>
      </vt:variant>
    </vt:vector>
  </HeadingPairs>
  <TitlesOfParts>
    <vt:vector size="54" baseType="lpstr">
      <vt:lpstr>Roboto Condensed</vt:lpstr>
      <vt:lpstr>Times New Roman</vt:lpstr>
      <vt:lpstr>Roboto Condensed Light</vt:lpstr>
      <vt:lpstr>Segoe UI Black</vt:lpstr>
      <vt:lpstr>Roboto</vt:lpstr>
      <vt:lpstr>Calibri</vt:lpstr>
      <vt:lpstr>Arvo</vt:lpstr>
      <vt:lpstr>Arial</vt:lpstr>
      <vt:lpstr>Salerio template</vt:lpstr>
      <vt:lpstr>Cena                      2021</vt:lpstr>
      <vt:lpstr>8. ročník předávání CENY AZZS ČR v roce 2021</vt:lpstr>
      <vt:lpstr>Prezentace aplikace PowerPoint</vt:lpstr>
      <vt:lpstr>paní Soňu Pávkovou  za dlouhodobou kvalitní a obětavou práci operátorky a školitelky zdravotnického operačního střediska.   </vt:lpstr>
      <vt:lpstr>Soňa Pávková</vt:lpstr>
      <vt:lpstr>Prezentace aplikace PowerPoint</vt:lpstr>
      <vt:lpstr>    Mgr., Bc. Kristýnu Vlkovou  za vysoce profesionální výkon při poskytování        telefonicky asistované první pomoci  u překotného porodu koncem pánevním.        </vt:lpstr>
      <vt:lpstr>Mgr., Bc. Kristýna Vlková</vt:lpstr>
      <vt:lpstr>Prezentace aplikace PowerPoint</vt:lpstr>
      <vt:lpstr>    Mgr. Ivanu Krsovou  za činnost ve vzdělávacím a výcvikovém  středisku ZZS Plzeňského kraje.       </vt:lpstr>
      <vt:lpstr>Mgr. Ivana Krsová</vt:lpstr>
      <vt:lpstr>Prezentace aplikace PowerPoint</vt:lpstr>
      <vt:lpstr>    MUDr. Abdulwasyu AlMawiriho  za dlouholetou vynikající práci.       </vt:lpstr>
      <vt:lpstr>MUDr. Abdulwasya  AlMawiri  </vt:lpstr>
      <vt:lpstr>Prezentace aplikace PowerPoint</vt:lpstr>
      <vt:lpstr>    MUDr. Petra Hlavinku  za vysoce profesionální a empatický přístup v poskytování  přednemocniční neodkladné péče  a za příkladné vedení kolegů  ÚO Blansko.      </vt:lpstr>
      <vt:lpstr>MUDr. Petr Hlavinka  </vt:lpstr>
      <vt:lpstr>Prezentace aplikace PowerPoint</vt:lpstr>
      <vt:lpstr>    MUDr. Romana Sýkoru, Ph.D., MHA   za svou odbornou činnost a reprezentaci  ZZS Karlovarského kraje.      </vt:lpstr>
      <vt:lpstr>MUDr. Roman Sýkora, Ph.D., MHA  </vt:lpstr>
      <vt:lpstr>Prezentace aplikace PowerPoint</vt:lpstr>
      <vt:lpstr>    Bc. Martina Václavka  za dlouholeté zásluhy  o kvalitu vozového parku ZZS Kraje Vysočina.        </vt:lpstr>
      <vt:lpstr>Bc. Martin Václavek  </vt:lpstr>
      <vt:lpstr>Prezentace aplikace PowerPoint</vt:lpstr>
      <vt:lpstr>    pana Petra Třebického  za dlouholetou vynikající práci a a profesionální přístup.         </vt:lpstr>
      <vt:lpstr>Petr Třebický  </vt:lpstr>
      <vt:lpstr>Prezentace aplikace PowerPoint</vt:lpstr>
      <vt:lpstr>    pana Vladimíra Pavelku  za dlouhodobý přínos a zásluhy o rozvoj ZZS Moravskoslezského kraje.         </vt:lpstr>
      <vt:lpstr>Vladimír Pavelka  </vt:lpstr>
      <vt:lpstr>Prezentace aplikace PowerPoint</vt:lpstr>
      <vt:lpstr>    MUDr. Aleše Jakeše  za celoživotní přínos  zdravotnické záchranné službě.           </vt:lpstr>
      <vt:lpstr>MUDr. Aleš Jakeš  </vt:lpstr>
      <vt:lpstr>Prezentace aplikace PowerPoint</vt:lpstr>
      <vt:lpstr>       MUDr.et Bc. Danu Hlaváčkovou     za dlouholetou vynikající práci      při vytváření systému poskytování      zdravotnické záchranné služby v ČR.      </vt:lpstr>
      <vt:lpstr>MUDr. et Bc. Dana Hlaváčková</vt:lpstr>
      <vt:lpstr>Prezentace aplikace PowerPoint</vt:lpstr>
      <vt:lpstr>    paní Květuši Odstrčilovou in memoriam  za celoživotní přínos  zdravotnické záchranné službě.           </vt:lpstr>
      <vt:lpstr>Květuše Odstrčilová  </vt:lpstr>
      <vt:lpstr>Prezentace aplikace PowerPoint</vt:lpstr>
      <vt:lpstr>    paní Dagmar Vysočanskou in memoriam  za to, že jako jedna z mála dokázala zachránit záchranáře.            </vt:lpstr>
      <vt:lpstr>Dagmar Vysočanská   </vt:lpstr>
      <vt:lpstr>ZDRAVOTNICKÁ ZÁCHRANNÁ SLUŽBA   Libereckého kraje   </vt:lpstr>
      <vt:lpstr>Prezentace aplikace PowerPoint</vt:lpstr>
      <vt:lpstr>Tým Zdravotnické záchranné služby Libereckého kraje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Cena                      2021</dc:title>
  <dc:creator>Málková Michaela</dc:creator>
  <cp:lastModifiedBy>Kafková Petra</cp:lastModifiedBy>
  <cp:revision>28</cp:revision>
  <dcterms:modified xsi:type="dcterms:W3CDTF">2021-10-13T07:53:51Z</dcterms:modified>
</cp:coreProperties>
</file>